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sldIdLst>
    <p:sldId id="257" r:id="rId2"/>
    <p:sldId id="259" r:id="rId3"/>
    <p:sldId id="309" r:id="rId4"/>
    <p:sldId id="463" r:id="rId5"/>
    <p:sldId id="464" r:id="rId6"/>
    <p:sldId id="462" r:id="rId7"/>
    <p:sldId id="397" r:id="rId8"/>
    <p:sldId id="398" r:id="rId9"/>
    <p:sldId id="442" r:id="rId10"/>
    <p:sldId id="400" r:id="rId11"/>
    <p:sldId id="447" r:id="rId12"/>
    <p:sldId id="399" r:id="rId13"/>
    <p:sldId id="409" r:id="rId14"/>
    <p:sldId id="413" r:id="rId15"/>
    <p:sldId id="444" r:id="rId16"/>
    <p:sldId id="446" r:id="rId17"/>
    <p:sldId id="456" r:id="rId18"/>
    <p:sldId id="354" r:id="rId19"/>
    <p:sldId id="431" r:id="rId20"/>
    <p:sldId id="458" r:id="rId21"/>
    <p:sldId id="459" r:id="rId22"/>
    <p:sldId id="461" r:id="rId23"/>
    <p:sldId id="460" r:id="rId24"/>
  </p:sldIdLst>
  <p:sldSz cx="9144000" cy="6858000" type="screen4x3"/>
  <p:notesSz cx="6797675" cy="9926638"/>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B53"/>
    <a:srgbClr val="3F9399"/>
    <a:srgbClr val="34797E"/>
    <a:srgbClr val="C8F8CD"/>
    <a:srgbClr val="FAE2E7"/>
    <a:srgbClr val="956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55" autoAdjust="0"/>
    <p:restoredTop sz="81968" autoAdjust="0"/>
  </p:normalViewPr>
  <p:slideViewPr>
    <p:cSldViewPr>
      <p:cViewPr varScale="1">
        <p:scale>
          <a:sx n="84" d="100"/>
          <a:sy n="84" d="100"/>
        </p:scale>
        <p:origin x="1362" y="5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0" hangingPunct="0">
              <a:defRPr sz="1200">
                <a:latin typeface="Arial" pitchFamily="-112" charset="0"/>
                <a:ea typeface="ＭＳ Ｐゴシック" pitchFamily="48" charset="-128"/>
                <a:cs typeface="ＭＳ Ｐゴシック" pitchFamily="48" charset="-128"/>
              </a:defRPr>
            </a:lvl1pPr>
          </a:lstStyle>
          <a:p>
            <a:pPr>
              <a:defRPr/>
            </a:pPr>
            <a:endParaRPr lang="en-GB" dirty="0"/>
          </a:p>
        </p:txBody>
      </p:sp>
      <p:sp>
        <p:nvSpPr>
          <p:cNvPr id="3" name="Date Placeholder 2"/>
          <p:cNvSpPr>
            <a:spLocks noGrp="1"/>
          </p:cNvSpPr>
          <p:nvPr>
            <p:ph type="dt" idx="1"/>
          </p:nvPr>
        </p:nvSpPr>
        <p:spPr>
          <a:xfrm>
            <a:off x="3849688" y="0"/>
            <a:ext cx="2946400" cy="496888"/>
          </a:xfrm>
          <a:prstGeom prst="rect">
            <a:avLst/>
          </a:prstGeom>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2E5F91D4-BE7A-41E0-8FCC-9BCD98D77CE0}" type="datetimeFigureOut">
              <a:rPr lang="en-GB" altLang="en-US"/>
              <a:pPr>
                <a:defRPr/>
              </a:pPr>
              <a:t>29/01/2018</a:t>
            </a:fld>
            <a:endParaRPr lang="en-GB" altLang="en-US" dirty="0"/>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79450" y="4714875"/>
            <a:ext cx="5438775" cy="446722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eaLnBrk="0" hangingPunct="0">
              <a:defRPr sz="1200">
                <a:latin typeface="Arial" pitchFamily="-112" charset="0"/>
                <a:ea typeface="ＭＳ Ｐゴシック" pitchFamily="48" charset="-128"/>
                <a:cs typeface="ＭＳ Ｐゴシック" pitchFamily="48" charset="-128"/>
              </a:defRPr>
            </a:lvl1pPr>
          </a:lstStyle>
          <a:p>
            <a:pPr>
              <a:defRPr/>
            </a:pPr>
            <a:endParaRPr lang="en-GB" dirty="0"/>
          </a:p>
        </p:txBody>
      </p:sp>
      <p:sp>
        <p:nvSpPr>
          <p:cNvPr id="7" name="Slide Number Placeholder 6"/>
          <p:cNvSpPr>
            <a:spLocks noGrp="1"/>
          </p:cNvSpPr>
          <p:nvPr>
            <p:ph type="sldNum" sz="quarter" idx="5"/>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80505BF5-DD99-4B0E-952B-4D7A563C4DFA}" type="slidenum">
              <a:rPr lang="en-GB" altLang="en-US"/>
              <a:pPr>
                <a:defRPr/>
              </a:pPr>
              <a:t>‹#›</a:t>
            </a:fld>
            <a:endParaRPr lang="en-GB" altLang="en-US" dirty="0"/>
          </a:p>
        </p:txBody>
      </p:sp>
    </p:spTree>
    <p:extLst>
      <p:ext uri="{BB962C8B-B14F-4D97-AF65-F5344CB8AC3E}">
        <p14:creationId xmlns:p14="http://schemas.microsoft.com/office/powerpoint/2010/main" val="6637467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ea typeface="ＭＳ Ｐゴシック" pitchFamily="34" charset="-128"/>
            </a:endParaRPr>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02459176-35DB-485D-98D2-FE1EBA1FA6AD}" type="slidenum">
              <a:rPr lang="en-GB" altLang="en-US" smtClean="0">
                <a:latin typeface="Arial" pitchFamily="34" charset="0"/>
              </a:rPr>
              <a:pPr>
                <a:spcBef>
                  <a:spcPct val="0"/>
                </a:spcBef>
              </a:pPr>
              <a:t>1</a:t>
            </a:fld>
            <a:endParaRPr lang="en-GB" altLang="en-US" dirty="0">
              <a:latin typeface="Arial" pitchFamily="34" charset="0"/>
            </a:endParaRPr>
          </a:p>
        </p:txBody>
      </p:sp>
    </p:spTree>
    <p:extLst>
      <p:ext uri="{BB962C8B-B14F-4D97-AF65-F5344CB8AC3E}">
        <p14:creationId xmlns:p14="http://schemas.microsoft.com/office/powerpoint/2010/main" val="306077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TRUE</a:t>
            </a:r>
          </a:p>
          <a:p>
            <a:pPr marL="228600" indent="-228600">
              <a:buAutoNum type="arabicPeriod"/>
            </a:pPr>
            <a:r>
              <a:rPr lang="en-GB" dirty="0"/>
              <a:t>TRUE</a:t>
            </a:r>
          </a:p>
          <a:p>
            <a:pPr marL="228600" indent="-228600">
              <a:buAutoNum type="arabicPeriod"/>
            </a:pPr>
            <a:r>
              <a:rPr lang="en-GB" dirty="0"/>
              <a:t>FALSE</a:t>
            </a:r>
          </a:p>
          <a:p>
            <a:pPr marL="228600" indent="-228600">
              <a:buAutoNum type="arabicPeriod"/>
            </a:pPr>
            <a:r>
              <a:rPr lang="en-GB" dirty="0"/>
              <a:t>TRUE</a:t>
            </a:r>
          </a:p>
          <a:p>
            <a:pPr marL="228600" indent="-228600">
              <a:buAutoNum type="arabicPeriod"/>
            </a:pPr>
            <a:r>
              <a:rPr lang="en-GB" dirty="0"/>
              <a:t>FALSE</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16</a:t>
            </a:fld>
            <a:endParaRPr lang="en-GB" altLang="en-US" dirty="0"/>
          </a:p>
        </p:txBody>
      </p:sp>
    </p:spTree>
    <p:extLst>
      <p:ext uri="{BB962C8B-B14F-4D97-AF65-F5344CB8AC3E}">
        <p14:creationId xmlns:p14="http://schemas.microsoft.com/office/powerpoint/2010/main" val="2910896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TRUE</a:t>
            </a:r>
          </a:p>
          <a:p>
            <a:pPr marL="228600" indent="-228600">
              <a:buAutoNum type="arabicPeriod"/>
            </a:pPr>
            <a:r>
              <a:rPr lang="en-GB" dirty="0"/>
              <a:t>FALSE</a:t>
            </a:r>
          </a:p>
          <a:p>
            <a:pPr marL="228600" indent="-228600">
              <a:buAutoNum type="arabicPeriod"/>
            </a:pPr>
            <a:r>
              <a:rPr lang="en-GB" dirty="0"/>
              <a:t>FALSE</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19</a:t>
            </a:fld>
            <a:endParaRPr lang="en-GB" altLang="en-US" dirty="0"/>
          </a:p>
        </p:txBody>
      </p:sp>
    </p:spTree>
    <p:extLst>
      <p:ext uri="{BB962C8B-B14F-4D97-AF65-F5344CB8AC3E}">
        <p14:creationId xmlns:p14="http://schemas.microsoft.com/office/powerpoint/2010/main" val="87242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ea typeface="ＭＳ Ｐゴシック" pitchFamily="34" charset="-128"/>
            </a:endParaRP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E4F2D6BC-A763-4A35-8AAA-E4B25E245B6C}" type="slidenum">
              <a:rPr lang="en-GB" altLang="en-US" smtClean="0">
                <a:latin typeface="Arial" pitchFamily="34" charset="0"/>
              </a:rPr>
              <a:pPr>
                <a:spcBef>
                  <a:spcPct val="0"/>
                </a:spcBef>
              </a:pPr>
              <a:t>2</a:t>
            </a:fld>
            <a:endParaRPr lang="en-GB" altLang="en-US" dirty="0">
              <a:latin typeface="Arial" pitchFamily="34" charset="0"/>
            </a:endParaRPr>
          </a:p>
        </p:txBody>
      </p:sp>
    </p:spTree>
    <p:extLst>
      <p:ext uri="{BB962C8B-B14F-4D97-AF65-F5344CB8AC3E}">
        <p14:creationId xmlns:p14="http://schemas.microsoft.com/office/powerpoint/2010/main" val="2594708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So you’ve all experienced primary school, secondary school. Your next educational step is either Sixth Form or College, and the final step after that is University!</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University is like school in the sense that you learn, but it’s much </a:t>
            </a:r>
            <a:r>
              <a:rPr lang="en-GB" altLang="en-US" dirty="0" err="1">
                <a:ea typeface="ＭＳ Ｐゴシック" pitchFamily="34" charset="-128"/>
              </a:rPr>
              <a:t>much</a:t>
            </a:r>
            <a:r>
              <a:rPr lang="en-GB" altLang="en-US" dirty="0">
                <a:ea typeface="ＭＳ Ｐゴシック" pitchFamily="34" charset="-128"/>
              </a:rPr>
              <a:t> different. For example…</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3</a:t>
            </a:fld>
            <a:endParaRPr lang="en-GB" altLang="en-US" dirty="0">
              <a:latin typeface="Arial" pitchFamily="34" charset="0"/>
            </a:endParaRPr>
          </a:p>
        </p:txBody>
      </p:sp>
    </p:spTree>
    <p:extLst>
      <p:ext uri="{BB962C8B-B14F-4D97-AF65-F5344CB8AC3E}">
        <p14:creationId xmlns:p14="http://schemas.microsoft.com/office/powerpoint/2010/main" val="3985315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So in school you’re forced to learn a few subjects some of you may not like. English, Maths, Sciences. At University YOU pick what you want to study. There are over 1000 different academic subjects you can choose from!</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https://en.wikipedia.org/wiki/Outline_of_academic_disciplines</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4</a:t>
            </a:fld>
            <a:endParaRPr lang="en-GB" altLang="en-US" dirty="0">
              <a:latin typeface="Arial" pitchFamily="34" charset="0"/>
            </a:endParaRPr>
          </a:p>
        </p:txBody>
      </p:sp>
    </p:spTree>
    <p:extLst>
      <p:ext uri="{BB962C8B-B14F-4D97-AF65-F5344CB8AC3E}">
        <p14:creationId xmlns:p14="http://schemas.microsoft.com/office/powerpoint/2010/main" val="603850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At school, you’re told to be in from 9am to 5pm and you have to attend lessons at strict times at strict places. At University, you’re given classes you can go to but if you’re first class is at 4pm you can just stay at home all </a:t>
            </a:r>
            <a:r>
              <a:rPr lang="en-GB" altLang="en-US">
                <a:ea typeface="ＭＳ Ｐゴシック" pitchFamily="34" charset="-128"/>
              </a:rPr>
              <a:t>day until 4pm.</a:t>
            </a:r>
            <a:endParaRPr lang="en-GB" altLang="en-US" dirty="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5</a:t>
            </a:fld>
            <a:endParaRPr lang="en-GB" altLang="en-US" dirty="0">
              <a:latin typeface="Arial" pitchFamily="34" charset="0"/>
            </a:endParaRPr>
          </a:p>
        </p:txBody>
      </p:sp>
    </p:spTree>
    <p:extLst>
      <p:ext uri="{BB962C8B-B14F-4D97-AF65-F5344CB8AC3E}">
        <p14:creationId xmlns:p14="http://schemas.microsoft.com/office/powerpoint/2010/main" val="122579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endParaRPr lang="en-GB" altLang="en-US" dirty="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6</a:t>
            </a:fld>
            <a:endParaRPr lang="en-GB" altLang="en-US" dirty="0">
              <a:latin typeface="Arial" pitchFamily="34" charset="0"/>
            </a:endParaRPr>
          </a:p>
        </p:txBody>
      </p:sp>
    </p:spTree>
    <p:extLst>
      <p:ext uri="{BB962C8B-B14F-4D97-AF65-F5344CB8AC3E}">
        <p14:creationId xmlns:p14="http://schemas.microsoft.com/office/powerpoint/2010/main" val="1159179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should be interactive – the arrows appear when you click the mouse. Also, I included Frank Lampard as some of the kids</a:t>
            </a:r>
            <a:r>
              <a:rPr lang="en-GB" baseline="0" dirty="0"/>
              <a:t> have said in the past that they want to be a footballers, I believe he shows that you can still enjoy and do well in school, as well as want to play football.</a:t>
            </a:r>
            <a:endParaRPr lang="en-GB" dirty="0"/>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9</a:t>
            </a:fld>
            <a:endParaRPr lang="en-GB" altLang="en-US" dirty="0"/>
          </a:p>
        </p:txBody>
      </p:sp>
    </p:spTree>
    <p:extLst>
      <p:ext uri="{BB962C8B-B14F-4D97-AF65-F5344CB8AC3E}">
        <p14:creationId xmlns:p14="http://schemas.microsoft.com/office/powerpoint/2010/main" val="2725711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Touch on the money, say that they can afford to have fun, then go into societies</a:t>
            </a:r>
            <a:r>
              <a:rPr lang="en-GB" baseline="0" dirty="0"/>
              <a:t> to show them how they can. </a:t>
            </a:r>
            <a:endParaRPr lang="en-GB" dirty="0"/>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10</a:t>
            </a:fld>
            <a:endParaRPr lang="en-GB" altLang="en-US" dirty="0"/>
          </a:p>
        </p:txBody>
      </p:sp>
    </p:spTree>
    <p:extLst>
      <p:ext uri="{BB962C8B-B14F-4D97-AF65-F5344CB8AC3E}">
        <p14:creationId xmlns:p14="http://schemas.microsoft.com/office/powerpoint/2010/main" val="3279178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11</a:t>
            </a:fld>
            <a:endParaRPr lang="en-GB" altLang="en-US" dirty="0"/>
          </a:p>
        </p:txBody>
      </p:sp>
    </p:spTree>
    <p:extLst>
      <p:ext uri="{BB962C8B-B14F-4D97-AF65-F5344CB8AC3E}">
        <p14:creationId xmlns:p14="http://schemas.microsoft.com/office/powerpoint/2010/main" val="999202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8" descr="titl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6200"/>
            <a:ext cx="9144000" cy="696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6" name="Rectangle 14"/>
          <p:cNvSpPr>
            <a:spLocks noGrp="1" noChangeArrowheads="1"/>
          </p:cNvSpPr>
          <p:nvPr>
            <p:ph type="ctrTitle"/>
          </p:nvPr>
        </p:nvSpPr>
        <p:spPr>
          <a:xfrm>
            <a:off x="5562600" y="2286000"/>
            <a:ext cx="3352800" cy="1143000"/>
          </a:xfrm>
        </p:spPr>
        <p:txBody>
          <a:bodyPr/>
          <a:lstStyle>
            <a:lvl1pPr>
              <a:defRPr sz="1500">
                <a:solidFill>
                  <a:schemeClr val="bg1"/>
                </a:solidFill>
              </a:defRPr>
            </a:lvl1pPr>
          </a:lstStyle>
          <a:p>
            <a:r>
              <a:rPr lang="en-US"/>
              <a:t>Click to edit Master title style</a:t>
            </a:r>
          </a:p>
        </p:txBody>
      </p:sp>
      <p:sp>
        <p:nvSpPr>
          <p:cNvPr id="3087" name="Rectangle 15"/>
          <p:cNvSpPr>
            <a:spLocks noGrp="1" noChangeArrowheads="1"/>
          </p:cNvSpPr>
          <p:nvPr>
            <p:ph type="subTitle" idx="1"/>
          </p:nvPr>
        </p:nvSpPr>
        <p:spPr>
          <a:xfrm>
            <a:off x="5562600" y="3505200"/>
            <a:ext cx="3352800" cy="1752600"/>
          </a:xfrm>
        </p:spPr>
        <p:txBody>
          <a:bodyPr/>
          <a:lstStyle>
            <a:lvl1pPr marL="0" indent="0">
              <a:defRPr sz="1200">
                <a:solidFill>
                  <a:schemeClr val="bg1"/>
                </a:solidFill>
              </a:defRPr>
            </a:lvl1pPr>
          </a:lstStyle>
          <a:p>
            <a:r>
              <a:rPr lang="en-US"/>
              <a:t>Click to edit Master subtitle style</a:t>
            </a:r>
          </a:p>
        </p:txBody>
      </p:sp>
    </p:spTree>
    <p:extLst>
      <p:ext uri="{BB962C8B-B14F-4D97-AF65-F5344CB8AC3E}">
        <p14:creationId xmlns:p14="http://schemas.microsoft.com/office/powerpoint/2010/main" val="3899786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633911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94360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85800" y="381000"/>
            <a:ext cx="5676900" cy="59436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190316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603965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Tree>
    <p:extLst>
      <p:ext uri="{BB962C8B-B14F-4D97-AF65-F5344CB8AC3E}">
        <p14:creationId xmlns:p14="http://schemas.microsoft.com/office/powerpoint/2010/main" val="2255732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85800" y="13716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3716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708773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437194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462397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991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2370594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1815303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810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371600"/>
            <a:ext cx="77724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707"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rtl="0" eaLnBrk="0" fontAlgn="base" hangingPunct="0">
        <a:spcBef>
          <a:spcPct val="0"/>
        </a:spcBef>
        <a:spcAft>
          <a:spcPct val="0"/>
        </a:spcAft>
        <a:defRPr sz="3000">
          <a:solidFill>
            <a:srgbClr val="956700"/>
          </a:solidFill>
          <a:latin typeface="+mj-lt"/>
          <a:ea typeface="+mj-ea"/>
          <a:cs typeface="+mj-cs"/>
        </a:defRPr>
      </a:lvl1pPr>
      <a:lvl2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2pPr>
      <a:lvl3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3pPr>
      <a:lvl4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4pPr>
      <a:lvl5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5pPr>
      <a:lvl6pPr marL="4572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6pPr>
      <a:lvl7pPr marL="9144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7pPr>
      <a:lvl8pPr marL="13716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8pPr>
      <a:lvl9pPr marL="18288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sz="1600">
          <a:solidFill>
            <a:schemeClr val="tx1"/>
          </a:solidFill>
          <a:latin typeface="+mn-lt"/>
          <a:ea typeface="+mn-ea"/>
          <a:cs typeface="+mn-cs"/>
        </a:defRPr>
      </a:lvl2pPr>
      <a:lvl3pPr marL="1143000" indent="-228600" algn="l" rtl="0" eaLnBrk="0" fontAlgn="base" hangingPunct="0">
        <a:spcBef>
          <a:spcPct val="20000"/>
        </a:spcBef>
        <a:spcAft>
          <a:spcPct val="0"/>
        </a:spcAft>
        <a:defRPr sz="1400">
          <a:solidFill>
            <a:schemeClr val="tx1"/>
          </a:solidFill>
          <a:latin typeface="+mn-lt"/>
          <a:ea typeface="+mn-ea"/>
          <a:cs typeface="+mn-cs"/>
        </a:defRPr>
      </a:lvl3pPr>
      <a:lvl4pPr marL="1600200" indent="-228600" algn="l" rtl="0" eaLnBrk="0" fontAlgn="base" hangingPunct="0">
        <a:spcBef>
          <a:spcPct val="20000"/>
        </a:spcBef>
        <a:spcAft>
          <a:spcPct val="0"/>
        </a:spcAft>
        <a:defRPr sz="1200">
          <a:solidFill>
            <a:schemeClr val="tx1"/>
          </a:solidFill>
          <a:latin typeface="+mn-lt"/>
          <a:ea typeface="+mn-ea"/>
          <a:cs typeface="+mn-cs"/>
        </a:defRPr>
      </a:lvl4pPr>
      <a:lvl5pPr marL="2057400" indent="-228600" algn="l" rtl="0" eaLnBrk="0" fontAlgn="base" hangingPunct="0">
        <a:spcBef>
          <a:spcPct val="20000"/>
        </a:spcBef>
        <a:spcAft>
          <a:spcPct val="0"/>
        </a:spcAft>
        <a:defRPr sz="1000">
          <a:solidFill>
            <a:schemeClr val="tx1"/>
          </a:solidFill>
          <a:latin typeface="+mn-lt"/>
          <a:ea typeface="+mn-ea"/>
          <a:cs typeface="+mn-cs"/>
        </a:defRPr>
      </a:lvl5pPr>
      <a:lvl6pPr marL="2514600" indent="-228600" algn="l" rtl="0" fontAlgn="base">
        <a:spcBef>
          <a:spcPct val="20000"/>
        </a:spcBef>
        <a:spcAft>
          <a:spcPct val="0"/>
        </a:spcAft>
        <a:defRPr sz="1000">
          <a:solidFill>
            <a:schemeClr val="tx1"/>
          </a:solidFill>
          <a:latin typeface="+mn-lt"/>
          <a:ea typeface="+mn-ea"/>
          <a:cs typeface="+mn-cs"/>
        </a:defRPr>
      </a:lvl6pPr>
      <a:lvl7pPr marL="2971800" indent="-228600" algn="l" rtl="0" fontAlgn="base">
        <a:spcBef>
          <a:spcPct val="20000"/>
        </a:spcBef>
        <a:spcAft>
          <a:spcPct val="0"/>
        </a:spcAft>
        <a:defRPr sz="1000">
          <a:solidFill>
            <a:schemeClr val="tx1"/>
          </a:solidFill>
          <a:latin typeface="+mn-lt"/>
          <a:ea typeface="+mn-ea"/>
          <a:cs typeface="+mn-cs"/>
        </a:defRPr>
      </a:lvl7pPr>
      <a:lvl8pPr marL="3429000" indent="-228600" algn="l" rtl="0" fontAlgn="base">
        <a:spcBef>
          <a:spcPct val="20000"/>
        </a:spcBef>
        <a:spcAft>
          <a:spcPct val="0"/>
        </a:spcAft>
        <a:defRPr sz="1000">
          <a:solidFill>
            <a:schemeClr val="tx1"/>
          </a:solidFill>
          <a:latin typeface="+mn-lt"/>
          <a:ea typeface="+mn-ea"/>
          <a:cs typeface="+mn-cs"/>
        </a:defRPr>
      </a:lvl8pPr>
      <a:lvl9pPr marL="3886200" indent="-228600" algn="l" rtl="0" fontAlgn="base">
        <a:spcBef>
          <a:spcPct val="20000"/>
        </a:spcBef>
        <a:spcAft>
          <a:spcPct val="0"/>
        </a:spcAft>
        <a:defRPr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12"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jp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3074" name="Picture 1" descr="LCWS_Blue.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3913" y="4584700"/>
            <a:ext cx="700087"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1114425"/>
            <a:ext cx="96202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611560" y="281658"/>
            <a:ext cx="4392488" cy="627062"/>
          </a:xfrm>
        </p:spPr>
        <p:txBody>
          <a:bodyPr/>
          <a:lstStyle/>
          <a:p>
            <a:r>
              <a:rPr lang="en-GB" altLang="en-US" dirty="0"/>
              <a:t>Is it true?</a:t>
            </a:r>
          </a:p>
        </p:txBody>
      </p:sp>
      <p:pic>
        <p:nvPicPr>
          <p:cNvPr id="87044" name="Picture 4" descr="3254078553_74cfb4e182_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3429000"/>
            <a:ext cx="3975577" cy="32849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4" descr="http://www.hercampus.com/sites/default/files/2015/04/02/bored-classroom-students-ekrn86h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3439539"/>
            <a:ext cx="4597814" cy="32298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611560" y="1129968"/>
            <a:ext cx="4320480" cy="2062103"/>
          </a:xfrm>
          <a:prstGeom prst="rect">
            <a:avLst/>
          </a:prstGeom>
        </p:spPr>
        <p:txBody>
          <a:bodyPr wrap="square">
            <a:spAutoFit/>
          </a:bodyPr>
          <a:lstStyle/>
          <a:p>
            <a:pPr marL="342900" indent="-342900">
              <a:buFont typeface="Wingdings" panose="05000000000000000000" pitchFamily="2" charset="2"/>
              <a:buChar char="§"/>
            </a:pPr>
            <a:r>
              <a:rPr lang="en-GB" altLang="en-US" sz="3200" dirty="0">
                <a:latin typeface="Comic Sans MS" pitchFamily="66" charset="0"/>
              </a:rPr>
              <a:t>Lots of work </a:t>
            </a:r>
          </a:p>
          <a:p>
            <a:pPr marL="342900" indent="-342900">
              <a:buFont typeface="Wingdings" panose="05000000000000000000" pitchFamily="2" charset="2"/>
              <a:buChar char="§"/>
            </a:pPr>
            <a:r>
              <a:rPr lang="en-GB" altLang="en-US" sz="3200" dirty="0">
                <a:latin typeface="Comic Sans MS" pitchFamily="66" charset="0"/>
              </a:rPr>
              <a:t>No social life</a:t>
            </a:r>
          </a:p>
          <a:p>
            <a:pPr marL="342900" indent="-342900">
              <a:buFont typeface="Wingdings" panose="05000000000000000000" pitchFamily="2" charset="2"/>
              <a:buChar char="§"/>
            </a:pPr>
            <a:r>
              <a:rPr lang="en-GB" altLang="en-US" sz="3200" dirty="0">
                <a:latin typeface="Comic Sans MS" pitchFamily="66" charset="0"/>
              </a:rPr>
              <a:t>Can’t afford to have fun</a:t>
            </a:r>
          </a:p>
        </p:txBody>
      </p:sp>
      <p:pic>
        <p:nvPicPr>
          <p:cNvPr id="8" name="Picture 2" descr="http://essentialhealth.com/wp-content/uploads/2012/08/Studying-studen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782" y="432793"/>
            <a:ext cx="4188372" cy="2792248"/>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109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GB" altLang="en-US" dirty="0">
                <a:latin typeface="Comic Sans MS" pitchFamily="66" charset="0"/>
              </a:rPr>
              <a:t>Student Life:</a:t>
            </a:r>
            <a:br>
              <a:rPr lang="en-GB" altLang="en-US" dirty="0">
                <a:latin typeface="Comic Sans MS" pitchFamily="66" charset="0"/>
              </a:rPr>
            </a:br>
            <a:r>
              <a:rPr lang="en-GB" altLang="en-US" dirty="0">
                <a:latin typeface="Comic Sans MS" pitchFamily="66" charset="0"/>
              </a:rPr>
              <a:t>Clubs &amp; Societies</a:t>
            </a:r>
            <a:r>
              <a:rPr lang="en-GB" altLang="en-US" dirty="0"/>
              <a:t> </a:t>
            </a:r>
          </a:p>
        </p:txBody>
      </p:sp>
      <p:sp>
        <p:nvSpPr>
          <p:cNvPr id="92163" name="Rectangle 3"/>
          <p:cNvSpPr>
            <a:spLocks noGrp="1" noChangeArrowheads="1"/>
          </p:cNvSpPr>
          <p:nvPr>
            <p:ph type="body" idx="1"/>
          </p:nvPr>
        </p:nvSpPr>
        <p:spPr>
          <a:xfrm>
            <a:off x="681388" y="1196752"/>
            <a:ext cx="7772400" cy="936104"/>
          </a:xfrm>
        </p:spPr>
        <p:txBody>
          <a:bodyPr/>
          <a:lstStyle/>
          <a:p>
            <a:pPr>
              <a:buFont typeface="Wingdings" panose="05000000000000000000" pitchFamily="2" charset="2"/>
              <a:buChar char="ü"/>
            </a:pPr>
            <a:r>
              <a:rPr lang="en-GB" altLang="en-US" dirty="0">
                <a:latin typeface="Comic Sans MS" pitchFamily="66" charset="0"/>
              </a:rPr>
              <a:t>Whatever you enjoy, you will find people that enjoy it at </a:t>
            </a:r>
            <a:r>
              <a:rPr lang="en-GB" altLang="en-US" dirty="0" err="1">
                <a:latin typeface="Comic Sans MS" pitchFamily="66" charset="0"/>
              </a:rPr>
              <a:t>uni</a:t>
            </a:r>
            <a:r>
              <a:rPr lang="en-GB" altLang="en-US" dirty="0">
                <a:latin typeface="Comic Sans MS" pitchFamily="66" charset="0"/>
              </a:rPr>
              <a:t> too!</a:t>
            </a:r>
          </a:p>
          <a:p>
            <a:pPr>
              <a:buFont typeface="Wingdings" panose="05000000000000000000" pitchFamily="2" charset="2"/>
              <a:buChar char="ü"/>
            </a:pPr>
            <a:r>
              <a:rPr lang="en-GB" altLang="en-US" dirty="0">
                <a:latin typeface="Comic Sans MS" pitchFamily="66" charset="0"/>
              </a:rPr>
              <a:t>University of Liverpool has 181 Societies and 45 sports clubs including:</a:t>
            </a:r>
          </a:p>
          <a:p>
            <a:pPr>
              <a:buFont typeface="Wingdings" panose="05000000000000000000" pitchFamily="2" charset="2"/>
              <a:buChar char="ü"/>
            </a:pPr>
            <a:endParaRPr lang="en-GB" altLang="en-US" dirty="0">
              <a:latin typeface="Comic Sans MS" pitchFamily="66" charset="0"/>
            </a:endParaRPr>
          </a:p>
          <a:p>
            <a:pPr marL="0" indent="0"/>
            <a:endParaRPr lang="en-GB" altLang="en-US" dirty="0">
              <a:latin typeface="Comic Sans MS" pitchFamily="66" charset="0"/>
            </a:endParaRPr>
          </a:p>
        </p:txBody>
      </p:sp>
      <p:pic>
        <p:nvPicPr>
          <p:cNvPr id="6146" name="Picture 2" descr="Body%20soc%20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4" y="2204864"/>
            <a:ext cx="1527120" cy="17370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79512" y="3941937"/>
            <a:ext cx="1368152" cy="261610"/>
          </a:xfrm>
          <a:prstGeom prst="rect">
            <a:avLst/>
          </a:prstGeom>
          <a:noFill/>
        </p:spPr>
        <p:txBody>
          <a:bodyPr wrap="square" rtlCol="0">
            <a:spAutoFit/>
          </a:bodyPr>
          <a:lstStyle/>
          <a:p>
            <a:r>
              <a:rPr lang="en-GB" sz="1100" dirty="0"/>
              <a:t>Dance Society</a:t>
            </a:r>
          </a:p>
        </p:txBody>
      </p:sp>
      <p:pic>
        <p:nvPicPr>
          <p:cNvPr id="6148" name="Picture 4" descr="10589891_10154495468560113_754851015_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2299978"/>
            <a:ext cx="1297260" cy="12972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91680" y="3941937"/>
            <a:ext cx="1440160" cy="261610"/>
          </a:xfrm>
          <a:prstGeom prst="rect">
            <a:avLst/>
          </a:prstGeom>
          <a:noFill/>
        </p:spPr>
        <p:txBody>
          <a:bodyPr wrap="square" rtlCol="0">
            <a:spAutoFit/>
          </a:bodyPr>
          <a:lstStyle/>
          <a:p>
            <a:r>
              <a:rPr lang="en-GB" sz="1100" dirty="0" err="1"/>
              <a:t>Reenactment</a:t>
            </a:r>
            <a:r>
              <a:rPr lang="en-GB" sz="1100" dirty="0"/>
              <a:t> </a:t>
            </a:r>
            <a:r>
              <a:rPr lang="en-GB" sz="1100" dirty="0" err="1"/>
              <a:t>Soc</a:t>
            </a:r>
            <a:endParaRPr lang="en-GB" sz="1100" dirty="0"/>
          </a:p>
        </p:txBody>
      </p:sp>
      <p:pic>
        <p:nvPicPr>
          <p:cNvPr id="6150" name="Picture 6" descr="Photosoc%20logo%2020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2299978"/>
            <a:ext cx="1249387" cy="12493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612517" y="3941937"/>
            <a:ext cx="1440160" cy="261610"/>
          </a:xfrm>
          <a:prstGeom prst="rect">
            <a:avLst/>
          </a:prstGeom>
          <a:noFill/>
        </p:spPr>
        <p:txBody>
          <a:bodyPr wrap="square" rtlCol="0">
            <a:spAutoFit/>
          </a:bodyPr>
          <a:lstStyle/>
          <a:p>
            <a:r>
              <a:rPr lang="en-GB" sz="1100" dirty="0"/>
              <a:t>Photo Society</a:t>
            </a:r>
          </a:p>
        </p:txBody>
      </p:sp>
      <p:pic>
        <p:nvPicPr>
          <p:cNvPr id="6152" name="Picture 8" descr="Uol%20mathso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080" y="2111152"/>
            <a:ext cx="1465411" cy="146541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460703" y="3933998"/>
            <a:ext cx="1440160" cy="261610"/>
          </a:xfrm>
          <a:prstGeom prst="rect">
            <a:avLst/>
          </a:prstGeom>
          <a:noFill/>
        </p:spPr>
        <p:txBody>
          <a:bodyPr wrap="square" rtlCol="0">
            <a:spAutoFit/>
          </a:bodyPr>
          <a:lstStyle/>
          <a:p>
            <a:r>
              <a:rPr lang="en-GB" sz="1100" dirty="0"/>
              <a:t>Maths Society</a:t>
            </a:r>
          </a:p>
        </p:txBody>
      </p:sp>
      <p:pic>
        <p:nvPicPr>
          <p:cNvPr id="6154" name="Picture 10" descr="1904217_693272970724768_1367637717_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8423" y="2299978"/>
            <a:ext cx="1369268" cy="13692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152977" y="3933998"/>
            <a:ext cx="1440160" cy="261610"/>
          </a:xfrm>
          <a:prstGeom prst="rect">
            <a:avLst/>
          </a:prstGeom>
          <a:noFill/>
        </p:spPr>
        <p:txBody>
          <a:bodyPr wrap="square" rtlCol="0">
            <a:spAutoFit/>
          </a:bodyPr>
          <a:lstStyle/>
          <a:p>
            <a:r>
              <a:rPr lang="en-GB" sz="1100" dirty="0"/>
              <a:t>LS Radio Society</a:t>
            </a:r>
          </a:p>
        </p:txBody>
      </p:sp>
      <p:pic>
        <p:nvPicPr>
          <p:cNvPr id="6156" name="Picture 12" descr="419356_10151324453935291_1349970264_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269" y="4475209"/>
            <a:ext cx="1330055" cy="13300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38757" y="6207731"/>
            <a:ext cx="1368152" cy="261610"/>
          </a:xfrm>
          <a:prstGeom prst="rect">
            <a:avLst/>
          </a:prstGeom>
          <a:noFill/>
        </p:spPr>
        <p:txBody>
          <a:bodyPr wrap="square" rtlCol="0">
            <a:spAutoFit/>
          </a:bodyPr>
          <a:lstStyle/>
          <a:p>
            <a:r>
              <a:rPr lang="en-GB" sz="1100" dirty="0"/>
              <a:t>Circus Society</a:t>
            </a:r>
          </a:p>
        </p:txBody>
      </p:sp>
      <p:pic>
        <p:nvPicPr>
          <p:cNvPr id="6158" name="Picture 14" descr="Livkarting%20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3688" y="4548246"/>
            <a:ext cx="1465411" cy="146541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812317" y="6207731"/>
            <a:ext cx="1368152" cy="261610"/>
          </a:xfrm>
          <a:prstGeom prst="rect">
            <a:avLst/>
          </a:prstGeom>
          <a:noFill/>
        </p:spPr>
        <p:txBody>
          <a:bodyPr wrap="square" rtlCol="0">
            <a:spAutoFit/>
          </a:bodyPr>
          <a:lstStyle/>
          <a:p>
            <a:r>
              <a:rPr lang="en-GB" sz="1100" dirty="0"/>
              <a:t>Karting Society</a:t>
            </a:r>
          </a:p>
        </p:txBody>
      </p:sp>
      <p:pic>
        <p:nvPicPr>
          <p:cNvPr id="6160" name="Picture 16" descr="Dumbledores-army-logo-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25321" y="4548246"/>
            <a:ext cx="1257018" cy="12570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3684525" y="6207731"/>
            <a:ext cx="1368152" cy="261610"/>
          </a:xfrm>
          <a:prstGeom prst="rect">
            <a:avLst/>
          </a:prstGeom>
          <a:noFill/>
        </p:spPr>
        <p:txBody>
          <a:bodyPr wrap="square" rtlCol="0">
            <a:spAutoFit/>
          </a:bodyPr>
          <a:lstStyle/>
          <a:p>
            <a:r>
              <a:rPr lang="en-GB" sz="1100" dirty="0"/>
              <a:t>Harry Potter </a:t>
            </a:r>
            <a:r>
              <a:rPr lang="en-GB" sz="1100" dirty="0" err="1"/>
              <a:t>Soc</a:t>
            </a:r>
            <a:endParaRPr lang="en-GB" sz="1100" dirty="0"/>
          </a:p>
        </p:txBody>
      </p:sp>
      <p:pic>
        <p:nvPicPr>
          <p:cNvPr id="6162" name="Picture 18" descr="Mountaineeri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00114" y="4548246"/>
            <a:ext cx="872086" cy="1323168"/>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Trampolin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15318" y="4521629"/>
            <a:ext cx="1627897" cy="118603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389339" y="6186410"/>
            <a:ext cx="1368152" cy="430887"/>
          </a:xfrm>
          <a:prstGeom prst="rect">
            <a:avLst/>
          </a:prstGeom>
          <a:noFill/>
        </p:spPr>
        <p:txBody>
          <a:bodyPr wrap="square" rtlCol="0">
            <a:spAutoFit/>
          </a:bodyPr>
          <a:lstStyle/>
          <a:p>
            <a:r>
              <a:rPr lang="en-GB" sz="1100" dirty="0"/>
              <a:t>Mountaineering Club </a:t>
            </a:r>
          </a:p>
        </p:txBody>
      </p:sp>
      <p:sp>
        <p:nvSpPr>
          <p:cNvPr id="23" name="TextBox 22"/>
          <p:cNvSpPr txBox="1"/>
          <p:nvPr/>
        </p:nvSpPr>
        <p:spPr>
          <a:xfrm>
            <a:off x="7288950" y="6188685"/>
            <a:ext cx="1368152" cy="261610"/>
          </a:xfrm>
          <a:prstGeom prst="rect">
            <a:avLst/>
          </a:prstGeom>
          <a:noFill/>
        </p:spPr>
        <p:txBody>
          <a:bodyPr wrap="square" rtlCol="0">
            <a:spAutoFit/>
          </a:bodyPr>
          <a:lstStyle/>
          <a:p>
            <a:r>
              <a:rPr lang="en-GB" sz="1100" dirty="0" err="1"/>
              <a:t>Trampolining</a:t>
            </a:r>
            <a:r>
              <a:rPr lang="en-GB" sz="1100" dirty="0"/>
              <a:t> Club </a:t>
            </a:r>
          </a:p>
        </p:txBody>
      </p:sp>
    </p:spTree>
    <p:extLst>
      <p:ext uri="{BB962C8B-B14F-4D97-AF65-F5344CB8AC3E}">
        <p14:creationId xmlns:p14="http://schemas.microsoft.com/office/powerpoint/2010/main" val="3934318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https://news.liv.ac.uk/wp-content/uploads/2012/08/VC-kitche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3261517"/>
            <a:ext cx="5231454" cy="3479851"/>
          </a:xfrm>
          <a:prstGeom prst="rect">
            <a:avLst/>
          </a:prstGeom>
          <a:noFill/>
          <a:extLst>
            <a:ext uri="{909E8E84-426E-40DD-AFC4-6F175D3DCCD1}">
              <a14:hiddenFill xmlns:a14="http://schemas.microsoft.com/office/drawing/2010/main">
                <a:solidFill>
                  <a:srgbClr val="FFFFFF"/>
                </a:solidFill>
              </a14:hiddenFill>
            </a:ext>
          </a:extLst>
        </p:spPr>
      </p:pic>
      <p:sp>
        <p:nvSpPr>
          <p:cNvPr id="83970" name="Rectangle 2"/>
          <p:cNvSpPr>
            <a:spLocks noGrp="1" noChangeArrowheads="1"/>
          </p:cNvSpPr>
          <p:nvPr>
            <p:ph type="title"/>
          </p:nvPr>
        </p:nvSpPr>
        <p:spPr>
          <a:xfrm>
            <a:off x="109736" y="502332"/>
            <a:ext cx="7414592" cy="671736"/>
          </a:xfrm>
        </p:spPr>
        <p:txBody>
          <a:bodyPr/>
          <a:lstStyle/>
          <a:p>
            <a:br>
              <a:rPr lang="en-GB" altLang="en-US" sz="3200" dirty="0">
                <a:latin typeface="Comic Sans MS" pitchFamily="66" charset="0"/>
              </a:rPr>
            </a:br>
            <a:br>
              <a:rPr lang="en-GB" altLang="en-US" sz="3200" dirty="0">
                <a:latin typeface="Comic Sans MS" pitchFamily="66" charset="0"/>
              </a:rPr>
            </a:br>
            <a:br>
              <a:rPr lang="en-GB" altLang="en-US" sz="3200" dirty="0">
                <a:latin typeface="Comic Sans MS" pitchFamily="66" charset="0"/>
              </a:rPr>
            </a:br>
            <a:r>
              <a:rPr lang="en-GB" altLang="en-US" sz="3200" dirty="0">
                <a:latin typeface="Comic Sans MS" pitchFamily="66" charset="0"/>
              </a:rPr>
              <a:t>Where will you live? </a:t>
            </a:r>
            <a:br>
              <a:rPr lang="en-GB" altLang="en-US" sz="3200" dirty="0">
                <a:latin typeface="Comic Sans MS" pitchFamily="66" charset="0"/>
              </a:rPr>
            </a:br>
            <a:endParaRPr lang="en-GB" altLang="en-US" dirty="0">
              <a:latin typeface="Comic Sans MS" pitchFamily="66" charset="0"/>
            </a:endParaRPr>
          </a:p>
        </p:txBody>
      </p:sp>
      <p:sp>
        <p:nvSpPr>
          <p:cNvPr id="83971" name="Rectangle 3"/>
          <p:cNvSpPr>
            <a:spLocks noGrp="1" noChangeArrowheads="1"/>
          </p:cNvSpPr>
          <p:nvPr>
            <p:ph type="body" idx="1"/>
          </p:nvPr>
        </p:nvSpPr>
        <p:spPr/>
        <p:txBody>
          <a:bodyPr/>
          <a:lstStyle/>
          <a:p>
            <a:endParaRPr lang="en-GB" altLang="en-US" sz="2400" dirty="0">
              <a:latin typeface="Comic Sans MS" pitchFamily="66" charset="0"/>
            </a:endParaRPr>
          </a:p>
        </p:txBody>
      </p:sp>
      <p:pic>
        <p:nvPicPr>
          <p:cNvPr id="4098" name="Picture 2" descr="https://s-media-cache-ak0.pinimg.com/736x/06/ee/2b/06ee2bcffba71155b0aa1e05b0d5619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152" y="838199"/>
            <a:ext cx="5138936" cy="3725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144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188640"/>
            <a:ext cx="7772400" cy="914400"/>
          </a:xfrm>
        </p:spPr>
        <p:txBody>
          <a:bodyPr/>
          <a:lstStyle/>
          <a:p>
            <a:r>
              <a:rPr lang="en-GB" dirty="0"/>
              <a:t>Student Life:</a:t>
            </a:r>
            <a:br>
              <a:rPr lang="en-GB" dirty="0"/>
            </a:br>
            <a:r>
              <a:rPr lang="en-GB" dirty="0"/>
              <a:t>Accommodation</a:t>
            </a:r>
          </a:p>
        </p:txBody>
      </p:sp>
      <p:pic>
        <p:nvPicPr>
          <p:cNvPr id="7178" name="Picture 10" descr="http://multi.speedybooker.com/pool/pic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38622"/>
            <a:ext cx="4392488" cy="2838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wifi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1188" y="0"/>
            <a:ext cx="1174023" cy="10026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9511" y="4397042"/>
            <a:ext cx="8712969" cy="400110"/>
          </a:xfrm>
          <a:prstGeom prst="rect">
            <a:avLst/>
          </a:prstGeom>
          <a:noFill/>
        </p:spPr>
        <p:txBody>
          <a:bodyPr wrap="square" rtlCol="0">
            <a:spAutoFit/>
          </a:bodyPr>
          <a:lstStyle/>
          <a:p>
            <a:r>
              <a:rPr lang="en-GB" sz="2000" dirty="0">
                <a:solidFill>
                  <a:schemeClr val="accent1">
                    <a:lumMod val="50000"/>
                  </a:schemeClr>
                </a:solidFill>
              </a:rPr>
              <a:t>What do the Students think? </a:t>
            </a:r>
          </a:p>
        </p:txBody>
      </p:sp>
      <p:sp>
        <p:nvSpPr>
          <p:cNvPr id="4" name="TextBox 3"/>
          <p:cNvSpPr txBox="1"/>
          <p:nvPr/>
        </p:nvSpPr>
        <p:spPr>
          <a:xfrm>
            <a:off x="323528" y="4841865"/>
            <a:ext cx="8568953" cy="1323439"/>
          </a:xfrm>
          <a:prstGeom prst="rect">
            <a:avLst/>
          </a:prstGeom>
          <a:noFill/>
        </p:spPr>
        <p:txBody>
          <a:bodyPr wrap="square" rtlCol="0">
            <a:spAutoFit/>
          </a:bodyPr>
          <a:lstStyle/>
          <a:p>
            <a:r>
              <a:rPr lang="en-GB" sz="2000" i="1" dirty="0"/>
              <a:t>‘There is a very social atmosphere about halls. There is always something going on and lots of people to meet and talk to.’</a:t>
            </a:r>
          </a:p>
          <a:p>
            <a:r>
              <a:rPr lang="en-GB" sz="2000" dirty="0"/>
              <a:t>		</a:t>
            </a:r>
          </a:p>
          <a:p>
            <a:r>
              <a:rPr lang="en-GB" sz="2000" dirty="0"/>
              <a:t>		Lilly Moore, Student at Carnatic Village 2015-2016</a:t>
            </a:r>
          </a:p>
        </p:txBody>
      </p:sp>
      <p:pic>
        <p:nvPicPr>
          <p:cNvPr id="8" name="Picture 10" descr="http://multi.speedybooker.com/pool/pic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1247789"/>
            <a:ext cx="4392488"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776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amp america"/>
          <p:cNvPicPr>
            <a:picLocks noChangeAspect="1" noChangeArrowheads="1"/>
          </p:cNvPicPr>
          <p:nvPr/>
        </p:nvPicPr>
        <p:blipFill rotWithShape="1">
          <a:blip r:embed="rId2">
            <a:extLst>
              <a:ext uri="{28A0092B-C50C-407E-A947-70E740481C1C}">
                <a14:useLocalDpi xmlns:a14="http://schemas.microsoft.com/office/drawing/2010/main" val="0"/>
              </a:ext>
            </a:extLst>
          </a:blip>
          <a:srcRect l="14777" t="-1102" r="12976" b="1102"/>
          <a:stretch/>
        </p:blipFill>
        <p:spPr bwMode="auto">
          <a:xfrm>
            <a:off x="994129" y="4197112"/>
            <a:ext cx="3168351" cy="2192723"/>
          </a:xfrm>
          <a:prstGeom prst="rect">
            <a:avLst/>
          </a:prstGeom>
          <a:noFill/>
          <a:extLst>
            <a:ext uri="{909E8E84-426E-40DD-AFC4-6F175D3DCCD1}">
              <a14:hiddenFill xmlns:a14="http://schemas.microsoft.com/office/drawing/2010/main">
                <a:solidFill>
                  <a:srgbClr val="FFFFFF"/>
                </a:solidFill>
              </a14:hiddenFill>
            </a:ext>
          </a:extLst>
        </p:spPr>
      </p:pic>
      <p:sp>
        <p:nvSpPr>
          <p:cNvPr id="103426" name="Rectangle 2"/>
          <p:cNvSpPr>
            <a:spLocks noGrp="1" noChangeArrowheads="1"/>
          </p:cNvSpPr>
          <p:nvPr>
            <p:ph type="title"/>
          </p:nvPr>
        </p:nvSpPr>
        <p:spPr/>
        <p:txBody>
          <a:bodyPr/>
          <a:lstStyle/>
          <a:p>
            <a:r>
              <a:rPr lang="en-GB" altLang="en-US" dirty="0">
                <a:latin typeface="Comic Sans MS" pitchFamily="66" charset="0"/>
              </a:rPr>
              <a:t>Student Life: </a:t>
            </a:r>
            <a:br>
              <a:rPr lang="en-GB" altLang="en-US" dirty="0">
                <a:latin typeface="Comic Sans MS" pitchFamily="66" charset="0"/>
              </a:rPr>
            </a:br>
            <a:r>
              <a:rPr lang="en-GB" altLang="en-US" dirty="0">
                <a:latin typeface="Comic Sans MS" pitchFamily="66" charset="0"/>
              </a:rPr>
              <a:t>Travel</a:t>
            </a:r>
          </a:p>
        </p:txBody>
      </p:sp>
      <p:pic>
        <p:nvPicPr>
          <p:cNvPr id="3" name="Picture 2"/>
          <p:cNvPicPr>
            <a:picLocks noChangeAspect="1"/>
          </p:cNvPicPr>
          <p:nvPr/>
        </p:nvPicPr>
        <p:blipFill>
          <a:blip r:embed="rId3"/>
          <a:stretch>
            <a:fillRect/>
          </a:stretch>
        </p:blipFill>
        <p:spPr>
          <a:xfrm>
            <a:off x="795607" y="1311424"/>
            <a:ext cx="3312368" cy="2505190"/>
          </a:xfrm>
          <a:prstGeom prst="rect">
            <a:avLst/>
          </a:prstGeom>
          <a:ln>
            <a:noFill/>
          </a:ln>
          <a:effectLst>
            <a:softEdge rad="112500"/>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5562"/>
          <a:stretch/>
        </p:blipFill>
        <p:spPr>
          <a:xfrm>
            <a:off x="5364088" y="3375600"/>
            <a:ext cx="2567214" cy="3014235"/>
          </a:xfrm>
          <a:prstGeom prst="rect">
            <a:avLst/>
          </a:prstGeom>
          <a:effectLst>
            <a:softEdge rad="101600"/>
          </a:effectLst>
        </p:spPr>
      </p:pic>
      <p:sp>
        <p:nvSpPr>
          <p:cNvPr id="8" name="TextBox 7"/>
          <p:cNvSpPr txBox="1"/>
          <p:nvPr/>
        </p:nvSpPr>
        <p:spPr>
          <a:xfrm>
            <a:off x="5418593" y="6389835"/>
            <a:ext cx="2374368" cy="307777"/>
          </a:xfrm>
          <a:prstGeom prst="rect">
            <a:avLst/>
          </a:prstGeom>
          <a:noFill/>
        </p:spPr>
        <p:txBody>
          <a:bodyPr wrap="none" rtlCol="0">
            <a:spAutoFit/>
          </a:bodyPr>
          <a:lstStyle/>
          <a:p>
            <a:r>
              <a:rPr lang="en-GB" sz="1400" dirty="0"/>
              <a:t>Disney College Programme</a:t>
            </a:r>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538" t="14234" r="20863"/>
          <a:stretch/>
        </p:blipFill>
        <p:spPr>
          <a:xfrm>
            <a:off x="4874796" y="1336237"/>
            <a:ext cx="3384376" cy="1690749"/>
          </a:xfrm>
          <a:prstGeom prst="rect">
            <a:avLst/>
          </a:prstGeom>
          <a:effectLst>
            <a:softEdge rad="114300"/>
          </a:effectLst>
        </p:spPr>
      </p:pic>
      <p:sp>
        <p:nvSpPr>
          <p:cNvPr id="12" name="TextBox 11"/>
          <p:cNvSpPr txBox="1"/>
          <p:nvPr/>
        </p:nvSpPr>
        <p:spPr>
          <a:xfrm>
            <a:off x="5990768" y="3067823"/>
            <a:ext cx="1152431" cy="307777"/>
          </a:xfrm>
          <a:prstGeom prst="rect">
            <a:avLst/>
          </a:prstGeom>
          <a:noFill/>
        </p:spPr>
        <p:txBody>
          <a:bodyPr wrap="none" rtlCol="0">
            <a:spAutoFit/>
          </a:bodyPr>
          <a:lstStyle/>
          <a:p>
            <a:r>
              <a:rPr lang="en-GB" sz="1400" dirty="0"/>
              <a:t>Year abroad</a:t>
            </a:r>
          </a:p>
        </p:txBody>
      </p:sp>
      <p:sp>
        <p:nvSpPr>
          <p:cNvPr id="16" name="TextBox 15"/>
          <p:cNvSpPr txBox="1"/>
          <p:nvPr/>
        </p:nvSpPr>
        <p:spPr>
          <a:xfrm>
            <a:off x="1047394" y="3776030"/>
            <a:ext cx="2925801" cy="307777"/>
          </a:xfrm>
          <a:prstGeom prst="rect">
            <a:avLst/>
          </a:prstGeom>
          <a:noFill/>
        </p:spPr>
        <p:txBody>
          <a:bodyPr wrap="none" rtlCol="0">
            <a:spAutoFit/>
          </a:bodyPr>
          <a:lstStyle/>
          <a:p>
            <a:r>
              <a:rPr lang="en-GB" sz="1400" dirty="0"/>
              <a:t>Xi'an </a:t>
            </a:r>
            <a:r>
              <a:rPr lang="en-GB" sz="1400" dirty="0" err="1"/>
              <a:t>Jiaotong</a:t>
            </a:r>
            <a:r>
              <a:rPr lang="en-GB" sz="1400" dirty="0"/>
              <a:t>-Liverpool University</a:t>
            </a:r>
          </a:p>
        </p:txBody>
      </p:sp>
    </p:spTree>
    <p:extLst>
      <p:ext uri="{BB962C8B-B14F-4D97-AF65-F5344CB8AC3E}">
        <p14:creationId xmlns:p14="http://schemas.microsoft.com/office/powerpoint/2010/main" val="480946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GB" dirty="0"/>
            </a:br>
            <a:endParaRPr lang="en-GB" dirty="0"/>
          </a:p>
        </p:txBody>
      </p:sp>
      <p:pic>
        <p:nvPicPr>
          <p:cNvPr id="3074" name="Picture 2" descr="Image result for essay wri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98" y="1398683"/>
            <a:ext cx="2592434" cy="21868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6" name="Picture 4" descr="Image result for exam h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1398683"/>
            <a:ext cx="2736304" cy="21867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8" name="Picture 6" descr="Image result for student giving a present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473" y="1398683"/>
            <a:ext cx="2604983" cy="21712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388673" y="4077072"/>
            <a:ext cx="2835066" cy="2114116"/>
          </a:xfrm>
          <a:prstGeom prst="rect">
            <a:avLst/>
          </a:prstGeom>
          <a:ln>
            <a:noFill/>
          </a:ln>
          <a:effectLst>
            <a:softEdge rad="112500"/>
          </a:effectLst>
        </p:spPr>
      </p:pic>
      <p:pic>
        <p:nvPicPr>
          <p:cNvPr id="3080" name="Picture 8" descr="Image result for group wor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4075138"/>
            <a:ext cx="2636679" cy="209016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bwMode="auto">
          <a:xfrm>
            <a:off x="539552" y="332656"/>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000">
                <a:solidFill>
                  <a:srgbClr val="956700"/>
                </a:solidFill>
                <a:latin typeface="+mj-lt"/>
                <a:ea typeface="+mj-ea"/>
                <a:cs typeface="+mj-cs"/>
              </a:defRPr>
            </a:lvl1pPr>
            <a:lvl2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2pPr>
            <a:lvl3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3pPr>
            <a:lvl4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4pPr>
            <a:lvl5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5pPr>
            <a:lvl6pPr marL="4572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6pPr>
            <a:lvl7pPr marL="9144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7pPr>
            <a:lvl8pPr marL="13716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8pPr>
            <a:lvl9pPr marL="18288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9pPr>
          </a:lstStyle>
          <a:p>
            <a:r>
              <a:rPr lang="en-GB" altLang="en-US" kern="0" dirty="0"/>
              <a:t>Student Life:</a:t>
            </a:r>
            <a:br>
              <a:rPr lang="en-GB" altLang="en-US" kern="0" dirty="0"/>
            </a:br>
            <a:r>
              <a:rPr lang="en-GB" altLang="en-US" kern="0" dirty="0"/>
              <a:t>Studying and Types of Assessment</a:t>
            </a:r>
          </a:p>
        </p:txBody>
      </p:sp>
      <p:sp>
        <p:nvSpPr>
          <p:cNvPr id="3" name="TextBox 2"/>
          <p:cNvSpPr txBox="1"/>
          <p:nvPr/>
        </p:nvSpPr>
        <p:spPr>
          <a:xfrm>
            <a:off x="648607" y="3569934"/>
            <a:ext cx="2230016" cy="369332"/>
          </a:xfrm>
          <a:prstGeom prst="rect">
            <a:avLst/>
          </a:prstGeom>
          <a:noFill/>
        </p:spPr>
        <p:txBody>
          <a:bodyPr wrap="square" rtlCol="0">
            <a:spAutoFit/>
          </a:bodyPr>
          <a:lstStyle/>
          <a:p>
            <a:r>
              <a:rPr lang="en-GB" sz="1800" dirty="0"/>
              <a:t>Essays/coursework</a:t>
            </a:r>
          </a:p>
        </p:txBody>
      </p:sp>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l="11944"/>
          <a:stretch/>
        </p:blipFill>
        <p:spPr>
          <a:xfrm>
            <a:off x="6019794" y="4062180"/>
            <a:ext cx="2749709" cy="2103124"/>
          </a:xfrm>
          <a:prstGeom prst="rect">
            <a:avLst/>
          </a:prstGeom>
          <a:effectLst>
            <a:softEdge rad="114300"/>
          </a:effectLst>
        </p:spPr>
      </p:pic>
      <p:sp>
        <p:nvSpPr>
          <p:cNvPr id="11" name="TextBox 10"/>
          <p:cNvSpPr txBox="1"/>
          <p:nvPr/>
        </p:nvSpPr>
        <p:spPr>
          <a:xfrm>
            <a:off x="4139952" y="3580190"/>
            <a:ext cx="2230016" cy="369332"/>
          </a:xfrm>
          <a:prstGeom prst="rect">
            <a:avLst/>
          </a:prstGeom>
          <a:noFill/>
        </p:spPr>
        <p:txBody>
          <a:bodyPr wrap="square" rtlCol="0">
            <a:spAutoFit/>
          </a:bodyPr>
          <a:lstStyle/>
          <a:p>
            <a:r>
              <a:rPr lang="en-GB" sz="1800" dirty="0"/>
              <a:t>Exams</a:t>
            </a:r>
          </a:p>
        </p:txBody>
      </p:sp>
      <p:sp>
        <p:nvSpPr>
          <p:cNvPr id="12" name="TextBox 11"/>
          <p:cNvSpPr txBox="1"/>
          <p:nvPr/>
        </p:nvSpPr>
        <p:spPr>
          <a:xfrm>
            <a:off x="3934147" y="6148513"/>
            <a:ext cx="2230016" cy="369332"/>
          </a:xfrm>
          <a:prstGeom prst="rect">
            <a:avLst/>
          </a:prstGeom>
          <a:noFill/>
        </p:spPr>
        <p:txBody>
          <a:bodyPr wrap="square" rtlCol="0">
            <a:spAutoFit/>
          </a:bodyPr>
          <a:lstStyle/>
          <a:p>
            <a:r>
              <a:rPr lang="en-GB" sz="1800" dirty="0"/>
              <a:t>Group work</a:t>
            </a:r>
          </a:p>
        </p:txBody>
      </p:sp>
      <p:sp>
        <p:nvSpPr>
          <p:cNvPr id="13" name="TextBox 12"/>
          <p:cNvSpPr txBox="1"/>
          <p:nvPr/>
        </p:nvSpPr>
        <p:spPr>
          <a:xfrm>
            <a:off x="1413977" y="6182569"/>
            <a:ext cx="784458" cy="369332"/>
          </a:xfrm>
          <a:prstGeom prst="rect">
            <a:avLst/>
          </a:prstGeom>
          <a:noFill/>
        </p:spPr>
        <p:txBody>
          <a:bodyPr wrap="square" rtlCol="0">
            <a:spAutoFit/>
          </a:bodyPr>
          <a:lstStyle/>
          <a:p>
            <a:r>
              <a:rPr lang="en-GB" sz="1800" dirty="0"/>
              <a:t>Labs</a:t>
            </a:r>
          </a:p>
        </p:txBody>
      </p:sp>
      <p:sp>
        <p:nvSpPr>
          <p:cNvPr id="14" name="TextBox 13"/>
          <p:cNvSpPr txBox="1"/>
          <p:nvPr/>
        </p:nvSpPr>
        <p:spPr>
          <a:xfrm>
            <a:off x="6660232" y="3573016"/>
            <a:ext cx="2230016" cy="369332"/>
          </a:xfrm>
          <a:prstGeom prst="rect">
            <a:avLst/>
          </a:prstGeom>
          <a:noFill/>
        </p:spPr>
        <p:txBody>
          <a:bodyPr wrap="square" rtlCol="0">
            <a:spAutoFit/>
          </a:bodyPr>
          <a:lstStyle/>
          <a:p>
            <a:r>
              <a:rPr lang="en-GB" sz="1800" dirty="0"/>
              <a:t>Presentations</a:t>
            </a:r>
          </a:p>
        </p:txBody>
      </p:sp>
      <p:sp>
        <p:nvSpPr>
          <p:cNvPr id="15" name="TextBox 14"/>
          <p:cNvSpPr txBox="1"/>
          <p:nvPr/>
        </p:nvSpPr>
        <p:spPr>
          <a:xfrm>
            <a:off x="6646746" y="6147907"/>
            <a:ext cx="2230016" cy="369332"/>
          </a:xfrm>
          <a:prstGeom prst="rect">
            <a:avLst/>
          </a:prstGeom>
          <a:noFill/>
        </p:spPr>
        <p:txBody>
          <a:bodyPr wrap="square" rtlCol="0">
            <a:spAutoFit/>
          </a:bodyPr>
          <a:lstStyle/>
          <a:p>
            <a:r>
              <a:rPr lang="en-GB" sz="1800" dirty="0"/>
              <a:t>Practical work</a:t>
            </a:r>
          </a:p>
        </p:txBody>
      </p:sp>
    </p:spTree>
    <p:extLst>
      <p:ext uri="{BB962C8B-B14F-4D97-AF65-F5344CB8AC3E}">
        <p14:creationId xmlns:p14="http://schemas.microsoft.com/office/powerpoint/2010/main" val="3057901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558" y="188640"/>
            <a:ext cx="7772400" cy="527720"/>
          </a:xfrm>
        </p:spPr>
        <p:txBody>
          <a:bodyPr/>
          <a:lstStyle/>
          <a:p>
            <a:r>
              <a:rPr lang="en-GB" dirty="0"/>
              <a:t>University of Liverpool True or False?</a:t>
            </a:r>
          </a:p>
        </p:txBody>
      </p:sp>
      <p:sp>
        <p:nvSpPr>
          <p:cNvPr id="3" name="Content Placeholder 2"/>
          <p:cNvSpPr>
            <a:spLocks noGrp="1"/>
          </p:cNvSpPr>
          <p:nvPr>
            <p:ph idx="1"/>
          </p:nvPr>
        </p:nvSpPr>
        <p:spPr>
          <a:xfrm>
            <a:off x="656558" y="836712"/>
            <a:ext cx="7772400" cy="5904656"/>
          </a:xfrm>
        </p:spPr>
        <p:txBody>
          <a:bodyPr/>
          <a:lstStyle/>
          <a:p>
            <a:pPr>
              <a:spcAft>
                <a:spcPts val="600"/>
              </a:spcAft>
            </a:pPr>
            <a:r>
              <a:rPr lang="en-GB" dirty="0"/>
              <a:t>University of Liverpool is 135 years old. </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a:p>
            <a:pPr>
              <a:spcAft>
                <a:spcPts val="600"/>
              </a:spcAft>
            </a:pPr>
            <a:endParaRPr lang="en-GB" dirty="0"/>
          </a:p>
          <a:p>
            <a:pPr>
              <a:spcAft>
                <a:spcPts val="600"/>
              </a:spcAft>
            </a:pPr>
            <a:r>
              <a:rPr lang="en-GB" dirty="0"/>
              <a:t>Over 20,000 students study at the University of Liverpool.</a:t>
            </a:r>
          </a:p>
          <a:p>
            <a:pPr>
              <a:spcAft>
                <a:spcPts val="600"/>
              </a:spcAft>
            </a:pPr>
            <a:r>
              <a:rPr lang="en-GB" dirty="0">
                <a:solidFill>
                  <a:schemeClr val="accent1">
                    <a:lumMod val="50000"/>
                  </a:schemeClr>
                </a:solidFill>
              </a:rPr>
              <a:t>True</a:t>
            </a:r>
            <a:r>
              <a:rPr lang="en-GB" dirty="0"/>
              <a:t> of </a:t>
            </a:r>
            <a:r>
              <a:rPr lang="en-GB" dirty="0">
                <a:solidFill>
                  <a:srgbClr val="FF0000"/>
                </a:solidFill>
              </a:rPr>
              <a:t>False</a:t>
            </a:r>
            <a:r>
              <a:rPr lang="en-GB" dirty="0"/>
              <a:t>?</a:t>
            </a:r>
          </a:p>
          <a:p>
            <a:pPr>
              <a:spcAft>
                <a:spcPts val="600"/>
              </a:spcAft>
            </a:pPr>
            <a:endParaRPr lang="en-GB" dirty="0"/>
          </a:p>
          <a:p>
            <a:pPr>
              <a:spcAft>
                <a:spcPts val="600"/>
              </a:spcAft>
            </a:pPr>
            <a:r>
              <a:rPr lang="en-GB" dirty="0"/>
              <a:t>University libraries are open from 9AM till 5PM Monday to Friday.</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a:p>
            <a:pPr>
              <a:spcAft>
                <a:spcPts val="600"/>
              </a:spcAft>
            </a:pPr>
            <a:endParaRPr lang="en-GB" dirty="0"/>
          </a:p>
          <a:p>
            <a:pPr>
              <a:spcAft>
                <a:spcPts val="600"/>
              </a:spcAft>
            </a:pPr>
            <a:r>
              <a:rPr lang="en-GB" dirty="0"/>
              <a:t>You can study more than 100 subjects at the University of Liverpool.</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a:p>
            <a:pPr>
              <a:spcAft>
                <a:spcPts val="600"/>
              </a:spcAft>
            </a:pPr>
            <a:endParaRPr lang="en-GB" dirty="0"/>
          </a:p>
          <a:p>
            <a:pPr>
              <a:spcAft>
                <a:spcPts val="600"/>
              </a:spcAft>
            </a:pPr>
            <a:r>
              <a:rPr lang="en-GB" dirty="0"/>
              <a:t>The Guild of Students is run by a team of skilled managers. </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p:txBody>
      </p:sp>
    </p:spTree>
    <p:extLst>
      <p:ext uri="{BB962C8B-B14F-4D97-AF65-F5344CB8AC3E}">
        <p14:creationId xmlns:p14="http://schemas.microsoft.com/office/powerpoint/2010/main" val="1944262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a:t>What of your dream job? </a:t>
            </a:r>
          </a:p>
          <a:p>
            <a:r>
              <a:rPr lang="en-GB" dirty="0"/>
              <a:t>Interactive activity…</a:t>
            </a:r>
          </a:p>
        </p:txBody>
      </p:sp>
    </p:spTree>
    <p:extLst>
      <p:ext uri="{BB962C8B-B14F-4D97-AF65-F5344CB8AC3E}">
        <p14:creationId xmlns:p14="http://schemas.microsoft.com/office/powerpoint/2010/main" val="1844763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“Facilitating” Subjects</a:t>
            </a:r>
          </a:p>
        </p:txBody>
      </p:sp>
      <p:sp>
        <p:nvSpPr>
          <p:cNvPr id="3" name="Content Placeholder 2"/>
          <p:cNvSpPr>
            <a:spLocks noGrp="1"/>
          </p:cNvSpPr>
          <p:nvPr>
            <p:ph idx="1"/>
          </p:nvPr>
        </p:nvSpPr>
        <p:spPr>
          <a:xfrm>
            <a:off x="685800" y="1371600"/>
            <a:ext cx="7772400" cy="5297760"/>
          </a:xfrm>
        </p:spPr>
        <p:txBody>
          <a:bodyPr/>
          <a:lstStyle/>
          <a:p>
            <a:endParaRPr lang="en-GB" sz="2000" dirty="0"/>
          </a:p>
          <a:p>
            <a:r>
              <a:rPr lang="en-GB" sz="2000" dirty="0"/>
              <a:t>These subjects are the most useful </a:t>
            </a:r>
          </a:p>
          <a:p>
            <a:r>
              <a:rPr lang="en-GB" sz="2000" dirty="0"/>
              <a:t>When applying to the University of Liverpool </a:t>
            </a:r>
          </a:p>
          <a:p>
            <a:endParaRPr lang="en-GB" sz="2000" dirty="0"/>
          </a:p>
          <a:p>
            <a:r>
              <a:rPr lang="en-GB" sz="2000" dirty="0"/>
              <a:t>Combine with other subjects you are interested in </a:t>
            </a:r>
            <a:endParaRPr lang="en-GB" dirty="0"/>
          </a:p>
          <a:p>
            <a:pPr>
              <a:buFont typeface="Arial" panose="020B0604020202020204" pitchFamily="34" charset="0"/>
              <a:buChar char="•"/>
            </a:pPr>
            <a:r>
              <a:rPr lang="en-GB" sz="2000" dirty="0"/>
              <a:t>Maths </a:t>
            </a:r>
          </a:p>
          <a:p>
            <a:pPr>
              <a:buFont typeface="Arial" panose="020B0604020202020204" pitchFamily="34" charset="0"/>
              <a:buChar char="•"/>
            </a:pPr>
            <a:r>
              <a:rPr lang="en-GB" sz="2000" dirty="0"/>
              <a:t>English</a:t>
            </a:r>
          </a:p>
          <a:p>
            <a:pPr>
              <a:buFont typeface="Arial" panose="020B0604020202020204" pitchFamily="34" charset="0"/>
              <a:buChar char="•"/>
            </a:pPr>
            <a:r>
              <a:rPr lang="en-GB" sz="2000" dirty="0"/>
              <a:t>Biology</a:t>
            </a:r>
          </a:p>
          <a:p>
            <a:pPr>
              <a:buFont typeface="Arial" panose="020B0604020202020204" pitchFamily="34" charset="0"/>
              <a:buChar char="•"/>
            </a:pPr>
            <a:r>
              <a:rPr lang="en-GB" sz="2000" dirty="0"/>
              <a:t>Chemistry</a:t>
            </a:r>
          </a:p>
          <a:p>
            <a:pPr>
              <a:buFont typeface="Arial" panose="020B0604020202020204" pitchFamily="34" charset="0"/>
              <a:buChar char="•"/>
            </a:pPr>
            <a:r>
              <a:rPr lang="en-GB" sz="2000" dirty="0"/>
              <a:t>Physics</a:t>
            </a:r>
          </a:p>
          <a:p>
            <a:pPr>
              <a:buFont typeface="Arial" panose="020B0604020202020204" pitchFamily="34" charset="0"/>
              <a:buChar char="•"/>
            </a:pPr>
            <a:r>
              <a:rPr lang="en-GB" sz="2000" dirty="0"/>
              <a:t>Geography</a:t>
            </a:r>
          </a:p>
          <a:p>
            <a:pPr>
              <a:buFont typeface="Arial" panose="020B0604020202020204" pitchFamily="34" charset="0"/>
              <a:buChar char="•"/>
            </a:pPr>
            <a:r>
              <a:rPr lang="en-GB" sz="2000" dirty="0"/>
              <a:t>History</a:t>
            </a:r>
          </a:p>
          <a:p>
            <a:pPr>
              <a:buFont typeface="Arial" panose="020B0604020202020204" pitchFamily="34" charset="0"/>
              <a:buChar char="•"/>
            </a:pPr>
            <a:r>
              <a:rPr lang="en-GB" sz="2000" dirty="0"/>
              <a:t>Languages</a:t>
            </a:r>
          </a:p>
          <a:p>
            <a:pPr>
              <a:buFont typeface="Arial" panose="020B0604020202020204" pitchFamily="34" charset="0"/>
              <a:buChar char="•"/>
            </a:pPr>
            <a:r>
              <a:rPr lang="en-GB" sz="2000" dirty="0"/>
              <a:t>Business </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0525" y="1196975"/>
            <a:ext cx="96202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4026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730" t="37230" r="20665" b="34465"/>
          <a:stretch/>
        </p:blipFill>
        <p:spPr bwMode="auto">
          <a:xfrm>
            <a:off x="0" y="1934"/>
            <a:ext cx="2187352" cy="555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txBox="1">
            <a:spLocks/>
          </p:cNvSpPr>
          <p:nvPr/>
        </p:nvSpPr>
        <p:spPr>
          <a:xfrm>
            <a:off x="353682" y="713677"/>
            <a:ext cx="8229600" cy="1143000"/>
          </a:xfrm>
          <a:prstGeom prst="rect">
            <a:avLst/>
          </a:prstGeom>
        </p:spPr>
        <p:txBody>
          <a:bodyP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University </a:t>
            </a:r>
            <a:br>
              <a:rPr lang="en-GB" dirty="0">
                <a:solidFill>
                  <a:srgbClr val="00B0F0"/>
                </a:solidFill>
              </a:rPr>
            </a:br>
            <a:r>
              <a:rPr lang="en-GB" dirty="0">
                <a:solidFill>
                  <a:srgbClr val="00B0F0"/>
                </a:solidFill>
              </a:rPr>
              <a:t>True</a:t>
            </a:r>
            <a:r>
              <a:rPr lang="en-GB" dirty="0"/>
              <a:t> or </a:t>
            </a:r>
            <a:r>
              <a:rPr lang="en-GB" dirty="0">
                <a:solidFill>
                  <a:srgbClr val="FF0000"/>
                </a:solidFill>
              </a:rPr>
              <a:t>False</a:t>
            </a:r>
            <a:r>
              <a:rPr lang="en-GB" dirty="0"/>
              <a:t>?</a:t>
            </a:r>
          </a:p>
        </p:txBody>
      </p:sp>
      <p:sp>
        <p:nvSpPr>
          <p:cNvPr id="6" name="TextBox 5"/>
          <p:cNvSpPr txBox="1"/>
          <p:nvPr/>
        </p:nvSpPr>
        <p:spPr>
          <a:xfrm>
            <a:off x="683568" y="2132856"/>
            <a:ext cx="8187869" cy="4801314"/>
          </a:xfrm>
          <a:prstGeom prst="rect">
            <a:avLst/>
          </a:prstGeom>
          <a:noFill/>
        </p:spPr>
        <p:txBody>
          <a:bodyPr wrap="square" rtlCol="0">
            <a:spAutoFit/>
          </a:bodyPr>
          <a:lstStyle/>
          <a:p>
            <a:r>
              <a:rPr lang="en-GB" sz="1800" dirty="0"/>
              <a:t>You need Maths and English GCSE to go to University. </a:t>
            </a:r>
          </a:p>
          <a:p>
            <a:r>
              <a:rPr lang="en-GB" sz="1800" dirty="0">
                <a:solidFill>
                  <a:srgbClr val="00B0F0"/>
                </a:solidFill>
              </a:rPr>
              <a:t>True</a:t>
            </a:r>
            <a:r>
              <a:rPr lang="en-GB" sz="1800" dirty="0"/>
              <a:t> or </a:t>
            </a:r>
            <a:r>
              <a:rPr lang="en-GB" sz="1800" dirty="0">
                <a:solidFill>
                  <a:srgbClr val="FF0000"/>
                </a:solidFill>
              </a:rPr>
              <a:t>False</a:t>
            </a:r>
            <a:r>
              <a:rPr lang="en-GB" sz="1800" dirty="0"/>
              <a:t>?</a:t>
            </a:r>
          </a:p>
          <a:p>
            <a:endParaRPr lang="en-GB" sz="2400" dirty="0"/>
          </a:p>
          <a:p>
            <a:r>
              <a:rPr lang="en-GB" sz="1800" dirty="0"/>
              <a:t>To study a subject at University you must have studied it at A-Level or BTEC.</a:t>
            </a:r>
            <a:endParaRPr lang="en-GB" dirty="0"/>
          </a:p>
          <a:p>
            <a:r>
              <a:rPr lang="en-GB" sz="1800" dirty="0">
                <a:solidFill>
                  <a:srgbClr val="00B0F0"/>
                </a:solidFill>
              </a:rPr>
              <a:t>True</a:t>
            </a:r>
            <a:r>
              <a:rPr lang="en-GB" sz="1800" dirty="0"/>
              <a:t> or </a:t>
            </a:r>
            <a:r>
              <a:rPr lang="en-GB" sz="1800" dirty="0">
                <a:solidFill>
                  <a:srgbClr val="FF0000"/>
                </a:solidFill>
              </a:rPr>
              <a:t>False</a:t>
            </a:r>
            <a:r>
              <a:rPr lang="en-GB" sz="1800" dirty="0"/>
              <a:t>?</a:t>
            </a:r>
          </a:p>
          <a:p>
            <a:endParaRPr lang="en-GB" sz="2400" dirty="0"/>
          </a:p>
          <a:p>
            <a:r>
              <a:rPr lang="en-GB" sz="1800" dirty="0"/>
              <a:t>When you go to University, you have to move away from home? 	</a:t>
            </a:r>
          </a:p>
          <a:p>
            <a:r>
              <a:rPr lang="en-GB" sz="1800" dirty="0">
                <a:solidFill>
                  <a:srgbClr val="00B0F0"/>
                </a:solidFill>
              </a:rPr>
              <a:t>True</a:t>
            </a:r>
            <a:r>
              <a:rPr lang="en-GB" sz="1800" dirty="0"/>
              <a:t> or </a:t>
            </a:r>
            <a:r>
              <a:rPr lang="en-GB" sz="1800" dirty="0">
                <a:solidFill>
                  <a:srgbClr val="FF0000"/>
                </a:solidFill>
              </a:rPr>
              <a:t>False</a:t>
            </a:r>
            <a:r>
              <a:rPr lang="en-GB" sz="1800" dirty="0"/>
              <a:t>?</a:t>
            </a:r>
          </a:p>
          <a:p>
            <a:endParaRPr lang="en-GB" sz="2400" dirty="0"/>
          </a:p>
          <a:p>
            <a:r>
              <a:rPr lang="en-GB" sz="1800" dirty="0"/>
              <a:t>Those who have been to university earn £12,000 per year more on average than those who haven’t been (amounts to £500,000 more over lifetime).</a:t>
            </a:r>
            <a:endParaRPr lang="en-GB" dirty="0"/>
          </a:p>
          <a:p>
            <a:pPr lvl="0"/>
            <a:r>
              <a:rPr lang="en-GB" sz="1800" dirty="0">
                <a:solidFill>
                  <a:srgbClr val="00B0F0"/>
                </a:solidFill>
              </a:rPr>
              <a:t>True</a:t>
            </a:r>
            <a:r>
              <a:rPr lang="en-GB" sz="1800" dirty="0">
                <a:solidFill>
                  <a:srgbClr val="000000"/>
                </a:solidFill>
              </a:rPr>
              <a:t> or </a:t>
            </a:r>
            <a:r>
              <a:rPr lang="en-GB" sz="1800" dirty="0">
                <a:solidFill>
                  <a:srgbClr val="FF0000"/>
                </a:solidFill>
              </a:rPr>
              <a:t>False</a:t>
            </a:r>
            <a:r>
              <a:rPr lang="en-GB" sz="1800" dirty="0">
                <a:solidFill>
                  <a:srgbClr val="000000"/>
                </a:solidFill>
              </a:rPr>
              <a:t>?</a:t>
            </a:r>
          </a:p>
          <a:p>
            <a:endParaRPr lang="en-GB" sz="2400" dirty="0"/>
          </a:p>
          <a:p>
            <a:endParaRPr lang="en-GB" sz="2400" dirty="0"/>
          </a:p>
          <a:p>
            <a:endParaRPr lang="en-US" sz="2400" dirty="0"/>
          </a:p>
        </p:txBody>
      </p:sp>
    </p:spTree>
    <p:extLst>
      <p:ext uri="{BB962C8B-B14F-4D97-AF65-F5344CB8AC3E}">
        <p14:creationId xmlns:p14="http://schemas.microsoft.com/office/powerpoint/2010/main" val="14668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4213" y="188640"/>
            <a:ext cx="7772400" cy="914400"/>
          </a:xfrm>
        </p:spPr>
        <p:txBody>
          <a:bodyPr/>
          <a:lstStyle/>
          <a:p>
            <a:pPr eaLnBrk="1" hangingPunct="1"/>
            <a:r>
              <a:rPr lang="en-US" altLang="en-US" dirty="0"/>
              <a:t>Today’s objectives</a:t>
            </a:r>
          </a:p>
        </p:txBody>
      </p:sp>
      <p:sp>
        <p:nvSpPr>
          <p:cNvPr id="7171" name="Rectangle 3"/>
          <p:cNvSpPr>
            <a:spLocks noGrp="1" noChangeArrowheads="1"/>
          </p:cNvSpPr>
          <p:nvPr>
            <p:ph type="body" idx="1"/>
          </p:nvPr>
        </p:nvSpPr>
        <p:spPr>
          <a:xfrm>
            <a:off x="685800" y="852264"/>
            <a:ext cx="7772400" cy="4953000"/>
          </a:xfrm>
        </p:spPr>
        <p:txBody>
          <a:bodyPr/>
          <a:lstStyle/>
          <a:p>
            <a:pPr marL="0" indent="0" eaLnBrk="1" hangingPunct="1">
              <a:buClr>
                <a:srgbClr val="FF925C"/>
              </a:buClr>
              <a:defRPr/>
            </a:pPr>
            <a:endParaRPr lang="en-US" altLang="en-US" dirty="0">
              <a:latin typeface="45 Helvetica Light" charset="0"/>
            </a:endParaRPr>
          </a:p>
          <a:p>
            <a:pPr eaLnBrk="1" hangingPunct="1">
              <a:buClr>
                <a:srgbClr val="FF925C"/>
              </a:buClr>
              <a:buFontTx/>
              <a:buChar char="•"/>
              <a:defRPr/>
            </a:pPr>
            <a:r>
              <a:rPr lang="en-US" altLang="en-US" sz="2800" dirty="0">
                <a:latin typeface="45 Helvetica Light" charset="0"/>
              </a:rPr>
              <a:t>Why go to University?</a:t>
            </a:r>
          </a:p>
          <a:p>
            <a:pPr eaLnBrk="1" hangingPunct="1">
              <a:buClr>
                <a:srgbClr val="FF925C"/>
              </a:buClr>
              <a:buFontTx/>
              <a:buChar char="•"/>
              <a:defRPr/>
            </a:pPr>
            <a:endParaRPr lang="en-US" altLang="en-US" sz="2800" dirty="0">
              <a:latin typeface="45 Helvetica Light" charset="0"/>
            </a:endParaRPr>
          </a:p>
          <a:p>
            <a:pPr eaLnBrk="1" hangingPunct="1">
              <a:buClr>
                <a:srgbClr val="FF925C"/>
              </a:buClr>
              <a:buFontTx/>
              <a:buChar char="•"/>
              <a:defRPr/>
            </a:pPr>
            <a:r>
              <a:rPr lang="en-US" altLang="en-US" sz="2800" dirty="0">
                <a:latin typeface="45 Helvetica Light" charset="0"/>
              </a:rPr>
              <a:t>What types of people will you meet at University?</a:t>
            </a:r>
          </a:p>
          <a:p>
            <a:pPr marL="0" indent="0" eaLnBrk="1" hangingPunct="1">
              <a:buClr>
                <a:srgbClr val="FF925C"/>
              </a:buClr>
              <a:defRPr/>
            </a:pPr>
            <a:endParaRPr lang="en-US" altLang="en-US" sz="2800" dirty="0">
              <a:latin typeface="45 Helvetica Light" charset="0"/>
            </a:endParaRPr>
          </a:p>
          <a:p>
            <a:pPr eaLnBrk="1" hangingPunct="1">
              <a:buClr>
                <a:srgbClr val="FF925C"/>
              </a:buClr>
              <a:buFontTx/>
              <a:buChar char="•"/>
              <a:defRPr/>
            </a:pPr>
            <a:r>
              <a:rPr lang="en-US" altLang="en-US" sz="2800" dirty="0">
                <a:latin typeface="45 Helvetica Light" charset="0"/>
              </a:rPr>
              <a:t>Student life</a:t>
            </a:r>
          </a:p>
          <a:p>
            <a:pPr eaLnBrk="1" hangingPunct="1">
              <a:buClr>
                <a:srgbClr val="FF925C"/>
              </a:buClr>
              <a:buFontTx/>
              <a:buChar char="•"/>
              <a:defRPr/>
            </a:pPr>
            <a:endParaRPr lang="en-US" altLang="en-US" sz="2800" dirty="0">
              <a:latin typeface="45 Helvetica Light" charset="0"/>
            </a:endParaRPr>
          </a:p>
          <a:p>
            <a:pPr eaLnBrk="1" hangingPunct="1">
              <a:buClr>
                <a:srgbClr val="FF925C"/>
              </a:buClr>
              <a:buFontTx/>
              <a:buChar char="•"/>
              <a:defRPr/>
            </a:pPr>
            <a:r>
              <a:rPr lang="en-US" altLang="en-US" sz="2800" dirty="0">
                <a:latin typeface="45 Helvetica Light" charset="0"/>
              </a:rPr>
              <a:t>Choosing subjects</a:t>
            </a:r>
          </a:p>
          <a:p>
            <a:pPr eaLnBrk="1" hangingPunct="1">
              <a:buClr>
                <a:srgbClr val="FF925C"/>
              </a:buClr>
              <a:buFontTx/>
              <a:buChar char="•"/>
              <a:defRPr/>
            </a:pPr>
            <a:r>
              <a:rPr lang="en-US" altLang="en-US" sz="2800" dirty="0">
                <a:latin typeface="45 Helvetica Light" charset="0"/>
              </a:rPr>
              <a:t>Jake’s journey – GCSE  -A-Level/</a:t>
            </a:r>
            <a:r>
              <a:rPr lang="en-US" altLang="en-US" sz="2800" dirty="0" err="1">
                <a:latin typeface="45 Helvetica Light" charset="0"/>
              </a:rPr>
              <a:t>Btec</a:t>
            </a:r>
            <a:r>
              <a:rPr lang="en-US" altLang="en-US" sz="2800" dirty="0">
                <a:latin typeface="45 Helvetica Light" charset="0"/>
              </a:rPr>
              <a:t> – Liverpool – post grad</a:t>
            </a:r>
          </a:p>
          <a:p>
            <a:pPr marL="0" indent="0" eaLnBrk="1" hangingPunct="1">
              <a:buClr>
                <a:srgbClr val="FF925C"/>
              </a:buClr>
              <a:defRPr/>
            </a:pPr>
            <a:endParaRPr lang="en-US" altLang="en-US" sz="2800" dirty="0">
              <a:latin typeface="45 Helvetica Light" charset="0"/>
            </a:endParaRPr>
          </a:p>
          <a:p>
            <a:pPr marL="0" indent="0" eaLnBrk="1" hangingPunct="1">
              <a:buClr>
                <a:srgbClr val="FF925C"/>
              </a:buClr>
              <a:defRPr/>
            </a:pPr>
            <a:r>
              <a:rPr lang="en-US" altLang="en-US" sz="2800" dirty="0">
                <a:latin typeface="45 Helvetica Light" charset="0"/>
              </a:rPr>
              <a:t> </a:t>
            </a:r>
            <a:endParaRPr lang="en-US" altLang="en-US" sz="2800" dirty="0">
              <a:solidFill>
                <a:srgbClr val="000000"/>
              </a:solidFill>
              <a:latin typeface="45 Helvetica Light" charset="0"/>
            </a:endParaRPr>
          </a:p>
          <a:p>
            <a:pPr eaLnBrk="1" hangingPunct="1">
              <a:buClr>
                <a:srgbClr val="FF925C"/>
              </a:buClr>
              <a:buFontTx/>
              <a:buChar char="•"/>
              <a:defRPr/>
            </a:pPr>
            <a:endParaRPr lang="en-US" altLang="en-US" dirty="0">
              <a:latin typeface="45 Helvetica Light" charset="0"/>
            </a:endParaRPr>
          </a:p>
          <a:p>
            <a:pPr marL="0" indent="0" eaLnBrk="1" hangingPunct="1">
              <a:buClr>
                <a:srgbClr val="FF925C"/>
              </a:buClr>
              <a:defRPr/>
            </a:pPr>
            <a:endParaRPr lang="en-US" altLang="en-US" dirty="0">
              <a:latin typeface="45 Helvetica Light" charset="0"/>
            </a:endParaRPr>
          </a:p>
          <a:p>
            <a:pPr eaLnBrk="1" hangingPunct="1">
              <a:buClr>
                <a:srgbClr val="FF925C"/>
              </a:buClr>
              <a:buFontTx/>
              <a:buChar char="•"/>
              <a:defRPr/>
            </a:pPr>
            <a:endParaRPr lang="en-US" altLang="en-US" dirty="0">
              <a:solidFill>
                <a:schemeClr val="tx2"/>
              </a:solidFill>
            </a:endParaRPr>
          </a:p>
        </p:txBody>
      </p:sp>
      <p:pic>
        <p:nvPicPr>
          <p:cNvPr id="8196"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4471" y="1196975"/>
            <a:ext cx="96202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sz="3600" dirty="0">
                <a:latin typeface="Times New Roman" panose="02020603050405020304" pitchFamily="18" charset="0"/>
                <a:cs typeface="Times New Roman" panose="02020603050405020304" pitchFamily="18" charset="0"/>
              </a:rPr>
              <a:t>How much could you earn?</a:t>
            </a:r>
          </a:p>
        </p:txBody>
      </p:sp>
      <p:sp>
        <p:nvSpPr>
          <p:cNvPr id="5" name="Content Placeholder 4"/>
          <p:cNvSpPr>
            <a:spLocks noGrp="1"/>
          </p:cNvSpPr>
          <p:nvPr>
            <p:ph idx="1"/>
          </p:nvPr>
        </p:nvSpPr>
        <p:spPr>
          <a:xfrm>
            <a:off x="1028700" y="2419890"/>
            <a:ext cx="7200900" cy="3498091"/>
          </a:xfrm>
        </p:spPr>
        <p:style>
          <a:lnRef idx="2">
            <a:schemeClr val="dk1"/>
          </a:lnRef>
          <a:fillRef idx="1">
            <a:schemeClr val="lt1"/>
          </a:fillRef>
          <a:effectRef idx="0">
            <a:schemeClr val="dk1"/>
          </a:effectRef>
          <a:fontRef idx="minor">
            <a:schemeClr val="dk1"/>
          </a:fontRef>
        </p:style>
        <p:txBody>
          <a:bodyPr>
            <a:normAutofit/>
          </a:bodyPr>
          <a:lstStyle/>
          <a:p>
            <a:r>
              <a:rPr lang="en-GB" dirty="0">
                <a:latin typeface="Times New Roman" panose="02020603050405020304" pitchFamily="18" charset="0"/>
                <a:cs typeface="Times New Roman" panose="02020603050405020304" pitchFamily="18" charset="0"/>
              </a:rPr>
              <a:t>Over your lifetime you can earn </a:t>
            </a:r>
            <a:r>
              <a:rPr lang="en-GB" sz="2400" b="1" dirty="0">
                <a:latin typeface="Times New Roman" panose="02020603050405020304" pitchFamily="18" charset="0"/>
                <a:cs typeface="Times New Roman" panose="02020603050405020304" pitchFamily="18" charset="0"/>
              </a:rPr>
              <a:t>£170,000-£250,000 </a:t>
            </a:r>
            <a:r>
              <a:rPr lang="en-GB" dirty="0">
                <a:latin typeface="Times New Roman" panose="02020603050405020304" pitchFamily="18" charset="0"/>
                <a:cs typeface="Times New Roman" panose="02020603050405020304" pitchFamily="18" charset="0"/>
              </a:rPr>
              <a:t>more if you have a degree. </a:t>
            </a:r>
            <a:r>
              <a:rPr lang="en-GB" sz="2100" b="1" dirty="0">
                <a:latin typeface="Times New Roman" panose="02020603050405020304" pitchFamily="18" charset="0"/>
                <a:cs typeface="Times New Roman" panose="02020603050405020304" pitchFamily="18" charset="0"/>
              </a:rPr>
              <a:t>£10,000 </a:t>
            </a:r>
            <a:r>
              <a:rPr lang="en-GB" dirty="0">
                <a:latin typeface="Times New Roman" panose="02020603050405020304" pitchFamily="18" charset="0"/>
                <a:cs typeface="Times New Roman" panose="02020603050405020304" pitchFamily="18" charset="0"/>
              </a:rPr>
              <a:t>extra a year!</a:t>
            </a:r>
          </a:p>
          <a:p>
            <a:r>
              <a:rPr lang="en-GB" dirty="0">
                <a:latin typeface="Times New Roman" panose="02020603050405020304" pitchFamily="18" charset="0"/>
                <a:cs typeface="Times New Roman" panose="02020603050405020304" pitchFamily="18" charset="0"/>
              </a:rPr>
              <a:t>Who earn the most? STEM, medicine, law, economist graduates- double creative art graduates </a:t>
            </a:r>
          </a:p>
          <a:p>
            <a:r>
              <a:rPr lang="en-GB" dirty="0">
                <a:latin typeface="Times New Roman" panose="02020603050405020304" pitchFamily="18" charset="0"/>
                <a:cs typeface="Times New Roman" panose="02020603050405020304" pitchFamily="18" charset="0"/>
              </a:rPr>
              <a:t>Choose your university well- Russell Group university</a:t>
            </a:r>
          </a:p>
          <a:p>
            <a:pPr marL="0" indent="0"/>
            <a:r>
              <a:rPr lang="en-GB" dirty="0">
                <a:latin typeface="Times New Roman" panose="02020603050405020304" pitchFamily="18" charset="0"/>
                <a:cs typeface="Times New Roman" panose="02020603050405020304" pitchFamily="18" charset="0"/>
              </a:rPr>
              <a:t>graduates earn </a:t>
            </a:r>
            <a:r>
              <a:rPr lang="en-GB" b="1" dirty="0">
                <a:latin typeface="Times New Roman" panose="02020603050405020304" pitchFamily="18" charset="0"/>
                <a:cs typeface="Times New Roman" panose="02020603050405020304" pitchFamily="18" charset="0"/>
              </a:rPr>
              <a:t>40%</a:t>
            </a:r>
            <a:r>
              <a:rPr lang="en-GB" dirty="0">
                <a:latin typeface="Times New Roman" panose="02020603050405020304" pitchFamily="18" charset="0"/>
                <a:cs typeface="Times New Roman" panose="02020603050405020304" pitchFamily="18" charset="0"/>
              </a:rPr>
              <a:t> more than graduates from other </a:t>
            </a:r>
          </a:p>
          <a:p>
            <a:pPr marL="0" indent="0"/>
            <a:r>
              <a:rPr lang="en-GB" dirty="0">
                <a:latin typeface="Times New Roman" panose="02020603050405020304" pitchFamily="18" charset="0"/>
                <a:cs typeface="Times New Roman" panose="02020603050405020304" pitchFamily="18" charset="0"/>
              </a:rPr>
              <a:t>universities.</a:t>
            </a:r>
          </a:p>
          <a:p>
            <a:r>
              <a:rPr lang="en-GB" dirty="0">
                <a:latin typeface="Times New Roman" panose="02020603050405020304" pitchFamily="18" charset="0"/>
                <a:cs typeface="Times New Roman" panose="02020603050405020304" pitchFamily="18" charset="0"/>
              </a:rPr>
              <a:t>The Average starting salaries for Graduates in the NW                               is </a:t>
            </a:r>
            <a:r>
              <a:rPr lang="en-GB" sz="2100" dirty="0">
                <a:latin typeface="Times New Roman" panose="02020603050405020304" pitchFamily="18" charset="0"/>
                <a:cs typeface="Times New Roman" panose="02020603050405020304" pitchFamily="18" charset="0"/>
              </a:rPr>
              <a:t>£27,401</a:t>
            </a:r>
            <a:r>
              <a:rPr lang="en-GB" dirty="0">
                <a:latin typeface="Times New Roman" panose="02020603050405020304" pitchFamily="18" charset="0"/>
                <a:cs typeface="Times New Roman" panose="02020603050405020304" pitchFamily="18" charset="0"/>
              </a:rPr>
              <a:t>, whilst for STEM graduates it is </a:t>
            </a:r>
            <a:r>
              <a:rPr lang="en-GB" sz="2100" b="1" dirty="0">
                <a:latin typeface="Times New Roman" panose="02020603050405020304" pitchFamily="18" charset="0"/>
                <a:cs typeface="Times New Roman" panose="02020603050405020304" pitchFamily="18" charset="0"/>
              </a:rPr>
              <a:t>£30,000</a:t>
            </a:r>
            <a:r>
              <a:rPr lang="en-GB" dirty="0">
                <a:latin typeface="Times New Roman" panose="02020603050405020304" pitchFamily="18" charset="0"/>
                <a:cs typeface="Times New Roman" panose="02020603050405020304" pitchFamily="18" charset="0"/>
              </a:rPr>
              <a: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2331" y="4393597"/>
            <a:ext cx="2711669" cy="158380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656" y="857250"/>
            <a:ext cx="2397344" cy="1595324"/>
          </a:xfrm>
          <a:prstGeom prst="rect">
            <a:avLst/>
          </a:prstGeom>
        </p:spPr>
      </p:pic>
    </p:spTree>
    <p:extLst>
      <p:ext uri="{BB962C8B-B14F-4D97-AF65-F5344CB8AC3E}">
        <p14:creationId xmlns:p14="http://schemas.microsoft.com/office/powerpoint/2010/main" val="2892883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latin typeface="Times New Roman" panose="02020603050405020304" pitchFamily="18" charset="0"/>
                <a:cs typeface="Times New Roman" panose="02020603050405020304" pitchFamily="18" charset="0"/>
              </a:rPr>
              <a:t>Where can I go with my degree?	</a:t>
            </a:r>
          </a:p>
        </p:txBody>
      </p:sp>
      <p:sp>
        <p:nvSpPr>
          <p:cNvPr id="3" name="Content Placeholder 2"/>
          <p:cNvSpPr>
            <a:spLocks noGrp="1"/>
          </p:cNvSpPr>
          <p:nvPr>
            <p:ph idx="1"/>
          </p:nvPr>
        </p:nvSpPr>
        <p:spPr>
          <a:xfrm>
            <a:off x="945931" y="2063313"/>
            <a:ext cx="7283669" cy="3194488"/>
          </a:xfrm>
        </p:spPr>
        <p:style>
          <a:lnRef idx="2">
            <a:schemeClr val="dk1"/>
          </a:lnRef>
          <a:fillRef idx="1">
            <a:schemeClr val="lt1"/>
          </a:fillRef>
          <a:effectRef idx="0">
            <a:schemeClr val="dk1"/>
          </a:effectRef>
          <a:fontRef idx="minor">
            <a:schemeClr val="dk1"/>
          </a:fontRef>
        </p:style>
        <p:txBody>
          <a:bodyPr>
            <a:normAutofit/>
          </a:bodyPr>
          <a:lstStyle/>
          <a:p>
            <a:r>
              <a:rPr lang="en-GB" sz="2100" b="1" dirty="0">
                <a:latin typeface="Times New Roman" panose="02020603050405020304" pitchFamily="18" charset="0"/>
                <a:cs typeface="Times New Roman" panose="02020603050405020304" pitchFamily="18" charset="0"/>
              </a:rPr>
              <a:t>Advanced Manufacturing- </a:t>
            </a:r>
            <a:r>
              <a:rPr lang="en-GB" dirty="0">
                <a:latin typeface="Times New Roman" panose="02020603050405020304" pitchFamily="18" charset="0"/>
                <a:cs typeface="Times New Roman" panose="02020603050405020304" pitchFamily="18" charset="0"/>
              </a:rPr>
              <a:t>Jaguar or Land Rover</a:t>
            </a:r>
          </a:p>
          <a:p>
            <a:r>
              <a:rPr lang="en-GB" sz="2100" b="1" dirty="0">
                <a:latin typeface="Times New Roman" panose="02020603050405020304" pitchFamily="18" charset="0"/>
                <a:cs typeface="Times New Roman" panose="02020603050405020304" pitchFamily="18" charset="0"/>
              </a:rPr>
              <a:t>Digital and Creative- </a:t>
            </a:r>
            <a:r>
              <a:rPr lang="en-GB" dirty="0">
                <a:latin typeface="Times New Roman" panose="02020603050405020304" pitchFamily="18" charset="0"/>
                <a:cs typeface="Times New Roman" panose="02020603050405020304" pitchFamily="18" charset="0"/>
              </a:rPr>
              <a:t>Develop health technology, Game Development</a:t>
            </a:r>
          </a:p>
          <a:p>
            <a:r>
              <a:rPr lang="en-GB" sz="2100" b="1" dirty="0">
                <a:latin typeface="Times New Roman" panose="02020603050405020304" pitchFamily="18" charset="0"/>
                <a:cs typeface="Times New Roman" panose="02020603050405020304" pitchFamily="18" charset="0"/>
              </a:rPr>
              <a:t>Financial and Professional- </a:t>
            </a:r>
            <a:r>
              <a:rPr lang="en-GB" dirty="0">
                <a:latin typeface="Times New Roman" panose="02020603050405020304" pitchFamily="18" charset="0"/>
                <a:cs typeface="Times New Roman" panose="02020603050405020304" pitchFamily="18" charset="0"/>
              </a:rPr>
              <a:t>Management Positions</a:t>
            </a:r>
          </a:p>
          <a:p>
            <a:r>
              <a:rPr lang="en-GB" sz="2100" b="1" dirty="0">
                <a:latin typeface="Times New Roman" panose="02020603050405020304" pitchFamily="18" charset="0"/>
                <a:cs typeface="Times New Roman" panose="02020603050405020304" pitchFamily="18" charset="0"/>
              </a:rPr>
              <a:t>Health and Life Sciences- </a:t>
            </a:r>
            <a:r>
              <a:rPr lang="en-GB" dirty="0">
                <a:latin typeface="Times New Roman" panose="02020603050405020304" pitchFamily="18" charset="0"/>
                <a:cs typeface="Times New Roman" panose="02020603050405020304" pitchFamily="18" charset="0"/>
              </a:rPr>
              <a:t>eHealth companies</a:t>
            </a:r>
          </a:p>
          <a:p>
            <a:r>
              <a:rPr lang="en-GB" sz="2100" b="1" dirty="0" err="1">
                <a:latin typeface="Times New Roman" panose="02020603050405020304" pitchFamily="18" charset="0"/>
                <a:cs typeface="Times New Roman" panose="02020603050405020304" pitchFamily="18" charset="0"/>
              </a:rPr>
              <a:t>Superport</a:t>
            </a:r>
            <a:r>
              <a:rPr lang="en-GB" sz="2100" b="1" dirty="0">
                <a:latin typeface="Times New Roman" panose="02020603050405020304" pitchFamily="18" charset="0"/>
                <a:cs typeface="Times New Roman" panose="02020603050405020304" pitchFamily="18" charset="0"/>
              </a:rPr>
              <a:t> or Low Carbon- </a:t>
            </a:r>
            <a:r>
              <a:rPr lang="en-GB" dirty="0">
                <a:latin typeface="Times New Roman" panose="02020603050405020304" pitchFamily="18" charset="0"/>
                <a:cs typeface="Times New Roman" panose="02020603050405020304" pitchFamily="18" charset="0"/>
              </a:rPr>
              <a:t>Liverpool Docks </a:t>
            </a:r>
          </a:p>
          <a:p>
            <a:r>
              <a:rPr lang="en-GB" sz="2100" b="1" dirty="0">
                <a:latin typeface="Times New Roman" panose="02020603050405020304" pitchFamily="18" charset="0"/>
                <a:cs typeface="Times New Roman" panose="02020603050405020304" pitchFamily="18" charset="0"/>
              </a:rPr>
              <a:t>Visitor Economy- </a:t>
            </a:r>
            <a:r>
              <a:rPr lang="en-GB" dirty="0">
                <a:latin typeface="Times New Roman" panose="02020603050405020304" pitchFamily="18" charset="0"/>
                <a:cs typeface="Times New Roman" panose="02020603050405020304" pitchFamily="18" charset="0"/>
              </a:rPr>
              <a:t>Tourism in Liverpool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24" y="3872406"/>
            <a:ext cx="3124176" cy="212834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472" t="5826" r="12978"/>
          <a:stretch/>
        </p:blipFill>
        <p:spPr>
          <a:xfrm>
            <a:off x="537762" y="4489231"/>
            <a:ext cx="2128345" cy="1537138"/>
          </a:xfrm>
          <a:prstGeom prst="rect">
            <a:avLst/>
          </a:prstGeom>
        </p:spPr>
      </p:pic>
    </p:spTree>
    <p:extLst>
      <p:ext uri="{BB962C8B-B14F-4D97-AF65-F5344CB8AC3E}">
        <p14:creationId xmlns:p14="http://schemas.microsoft.com/office/powerpoint/2010/main" val="1179477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a:t>Your journey </a:t>
            </a:r>
          </a:p>
          <a:p>
            <a:r>
              <a:rPr lang="en-GB" dirty="0"/>
              <a:t>GCSE – A-Level – </a:t>
            </a:r>
            <a:r>
              <a:rPr lang="en-GB" dirty="0" err="1"/>
              <a:t>Uni</a:t>
            </a:r>
            <a:r>
              <a:rPr lang="en-GB" dirty="0"/>
              <a:t> -  post grad  - Brandon </a:t>
            </a:r>
          </a:p>
          <a:p>
            <a:r>
              <a:rPr lang="en-GB" dirty="0"/>
              <a:t>Loads of pics in!</a:t>
            </a:r>
          </a:p>
        </p:txBody>
      </p:sp>
    </p:spTree>
    <p:extLst>
      <p:ext uri="{BB962C8B-B14F-4D97-AF65-F5344CB8AC3E}">
        <p14:creationId xmlns:p14="http://schemas.microsoft.com/office/powerpoint/2010/main" val="1306033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sp>
        <p:nvSpPr>
          <p:cNvPr id="3" name="Content Placeholder 2"/>
          <p:cNvSpPr>
            <a:spLocks noGrp="1"/>
          </p:cNvSpPr>
          <p:nvPr>
            <p:ph idx="1"/>
          </p:nvPr>
        </p:nvSpPr>
        <p:spPr/>
        <p:txBody>
          <a:bodyPr/>
          <a:lstStyle/>
          <a:p>
            <a:r>
              <a:rPr lang="en-GB" dirty="0"/>
              <a:t>Benefits of university</a:t>
            </a:r>
          </a:p>
          <a:p>
            <a:r>
              <a:rPr lang="en-GB" dirty="0"/>
              <a:t>Summary of Liverpool – what you like about UofL? </a:t>
            </a:r>
          </a:p>
          <a:p>
            <a:endParaRPr lang="en-GB"/>
          </a:p>
          <a:p>
            <a:endParaRPr lang="en-GB" dirty="0"/>
          </a:p>
          <a:p>
            <a:endParaRPr lang="en-GB" dirty="0"/>
          </a:p>
        </p:txBody>
      </p:sp>
    </p:spTree>
    <p:extLst>
      <p:ext uri="{BB962C8B-B14F-4D97-AF65-F5344CB8AC3E}">
        <p14:creationId xmlns:p14="http://schemas.microsoft.com/office/powerpoint/2010/main" val="1356665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What is University?</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69A3315-BDBF-4273-9C0D-10FFACADF1B2}"/>
              </a:ext>
            </a:extLst>
          </p:cNvPr>
          <p:cNvPicPr>
            <a:picLocks noChangeAspect="1"/>
          </p:cNvPicPr>
          <p:nvPr/>
        </p:nvPicPr>
        <p:blipFill>
          <a:blip r:embed="rId4"/>
          <a:stretch>
            <a:fillRect/>
          </a:stretch>
        </p:blipFill>
        <p:spPr>
          <a:xfrm>
            <a:off x="504825" y="1690687"/>
            <a:ext cx="8134350" cy="34766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You can study what you want</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6B565B-002F-454B-90CA-18405FD99FED}"/>
              </a:ext>
            </a:extLst>
          </p:cNvPr>
          <p:cNvSpPr txBox="1"/>
          <p:nvPr/>
        </p:nvSpPr>
        <p:spPr>
          <a:xfrm>
            <a:off x="3491880" y="2564904"/>
            <a:ext cx="3557384" cy="461665"/>
          </a:xfrm>
          <a:prstGeom prst="rect">
            <a:avLst/>
          </a:prstGeom>
          <a:noFill/>
        </p:spPr>
        <p:txBody>
          <a:bodyPr wrap="none" rtlCol="0">
            <a:spAutoFit/>
          </a:bodyPr>
          <a:lstStyle/>
          <a:p>
            <a:r>
              <a:rPr lang="en-GB" dirty="0"/>
              <a:t>More than 1000 subjects</a:t>
            </a:r>
          </a:p>
        </p:txBody>
      </p:sp>
    </p:spTree>
    <p:extLst>
      <p:ext uri="{BB962C8B-B14F-4D97-AF65-F5344CB8AC3E}">
        <p14:creationId xmlns:p14="http://schemas.microsoft.com/office/powerpoint/2010/main" val="2212508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You choose when to study (kind of)</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6B565B-002F-454B-90CA-18405FD99FED}"/>
              </a:ext>
            </a:extLst>
          </p:cNvPr>
          <p:cNvSpPr txBox="1"/>
          <p:nvPr/>
        </p:nvSpPr>
        <p:spPr>
          <a:xfrm>
            <a:off x="3491880" y="2564904"/>
            <a:ext cx="3557384" cy="461665"/>
          </a:xfrm>
          <a:prstGeom prst="rect">
            <a:avLst/>
          </a:prstGeom>
          <a:noFill/>
        </p:spPr>
        <p:txBody>
          <a:bodyPr wrap="none" rtlCol="0">
            <a:spAutoFit/>
          </a:bodyPr>
          <a:lstStyle/>
          <a:p>
            <a:r>
              <a:rPr lang="en-GB" dirty="0"/>
              <a:t>More than 1000 subjects</a:t>
            </a:r>
          </a:p>
        </p:txBody>
      </p:sp>
    </p:spTree>
    <p:extLst>
      <p:ext uri="{BB962C8B-B14F-4D97-AF65-F5344CB8AC3E}">
        <p14:creationId xmlns:p14="http://schemas.microsoft.com/office/powerpoint/2010/main" val="2004312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Why go to University?</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Image result for Person working in the library"/>
          <p:cNvPicPr>
            <a:picLocks noChangeAspect="1" noChangeArrowheads="1"/>
          </p:cNvPicPr>
          <p:nvPr/>
        </p:nvPicPr>
        <p:blipFill rotWithShape="1">
          <a:blip r:embed="rId4">
            <a:extLst>
              <a:ext uri="{28A0092B-C50C-407E-A947-70E740481C1C}">
                <a14:useLocalDpi xmlns:a14="http://schemas.microsoft.com/office/drawing/2010/main" val="0"/>
              </a:ext>
            </a:extLst>
          </a:blip>
          <a:srcRect l="7687" r="8502"/>
          <a:stretch/>
        </p:blipFill>
        <p:spPr bwMode="auto">
          <a:xfrm>
            <a:off x="502409" y="1944216"/>
            <a:ext cx="3997583" cy="3429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4644008" y="1916832"/>
            <a:ext cx="3993257" cy="3450543"/>
          </a:xfrm>
          <a:prstGeom prst="rect">
            <a:avLst/>
          </a:prstGeom>
          <a:ln>
            <a:noFill/>
          </a:ln>
          <a:effectLst>
            <a:softEdge rad="112500"/>
          </a:effectLst>
        </p:spPr>
      </p:pic>
      <p:sp>
        <p:nvSpPr>
          <p:cNvPr id="10" name="TextBox 9"/>
          <p:cNvSpPr txBox="1"/>
          <p:nvPr/>
        </p:nvSpPr>
        <p:spPr>
          <a:xfrm>
            <a:off x="1673424" y="1268760"/>
            <a:ext cx="1674440" cy="461665"/>
          </a:xfrm>
          <a:prstGeom prst="rect">
            <a:avLst/>
          </a:prstGeom>
          <a:noFill/>
        </p:spPr>
        <p:txBody>
          <a:bodyPr wrap="square" rtlCol="0">
            <a:spAutoFit/>
          </a:bodyPr>
          <a:lstStyle/>
          <a:p>
            <a:r>
              <a:rPr lang="en-GB" dirty="0"/>
              <a:t>To Study?</a:t>
            </a:r>
          </a:p>
        </p:txBody>
      </p:sp>
      <p:sp>
        <p:nvSpPr>
          <p:cNvPr id="19" name="TextBox 18"/>
          <p:cNvSpPr txBox="1"/>
          <p:nvPr/>
        </p:nvSpPr>
        <p:spPr>
          <a:xfrm>
            <a:off x="5652120" y="1268760"/>
            <a:ext cx="2080952" cy="461665"/>
          </a:xfrm>
          <a:prstGeom prst="rect">
            <a:avLst/>
          </a:prstGeom>
          <a:noFill/>
        </p:spPr>
        <p:txBody>
          <a:bodyPr wrap="square" rtlCol="0">
            <a:spAutoFit/>
          </a:bodyPr>
          <a:lstStyle/>
          <a:p>
            <a:r>
              <a:rPr lang="en-GB" dirty="0"/>
              <a:t>To Socialise ?</a:t>
            </a:r>
          </a:p>
        </p:txBody>
      </p:sp>
    </p:spTree>
    <p:extLst>
      <p:ext uri="{BB962C8B-B14F-4D97-AF65-F5344CB8AC3E}">
        <p14:creationId xmlns:p14="http://schemas.microsoft.com/office/powerpoint/2010/main" val="2827046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85800" y="381000"/>
            <a:ext cx="7772400" cy="648872"/>
          </a:xfrm>
        </p:spPr>
        <p:txBody>
          <a:bodyPr/>
          <a:lstStyle/>
          <a:p>
            <a:pPr algn="ctr"/>
            <a:r>
              <a:rPr lang="en-GB" altLang="en-US" sz="4000" dirty="0">
                <a:latin typeface="Comic Sans MS" pitchFamily="66" charset="0"/>
              </a:rPr>
              <a:t>What is a typical student?</a:t>
            </a:r>
          </a:p>
        </p:txBody>
      </p:sp>
      <p:pic>
        <p:nvPicPr>
          <p:cNvPr id="2050" name="Picture 2" descr="http://static.maciverinstitute.com/Graduation%20Students-thumb-618xauto-513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873" y="1295400"/>
            <a:ext cx="7954253" cy="5289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766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Grp="1" noChangeArrowheads="1"/>
          </p:cNvSpPr>
          <p:nvPr>
            <p:ph type="body" idx="1"/>
          </p:nvPr>
        </p:nvSpPr>
        <p:spPr>
          <a:xfrm>
            <a:off x="300351" y="692696"/>
            <a:ext cx="8157849" cy="5631904"/>
          </a:xfrm>
        </p:spPr>
        <p:txBody>
          <a:bodyPr/>
          <a:lstStyle/>
          <a:p>
            <a:pPr>
              <a:buFont typeface="Wingdings" panose="05000000000000000000" pitchFamily="2" charset="2"/>
              <a:buChar char="ü"/>
            </a:pPr>
            <a:endParaRPr lang="en-GB" altLang="en-US" dirty="0">
              <a:latin typeface="Comic Sans MS" pitchFamily="66" charset="0"/>
            </a:endParaRPr>
          </a:p>
          <a:p>
            <a:pPr marL="0" indent="0"/>
            <a:r>
              <a:rPr lang="en-GB" altLang="en-US" dirty="0">
                <a:latin typeface="Comic Sans MS" pitchFamily="66" charset="0"/>
              </a:rPr>
              <a:t> </a:t>
            </a:r>
            <a:r>
              <a:rPr lang="en-GB" altLang="en-US" sz="2800" dirty="0">
                <a:latin typeface="Comic Sans MS" pitchFamily="66" charset="0"/>
              </a:rPr>
              <a:t>BORING 			                GEEKS</a:t>
            </a:r>
          </a:p>
          <a:p>
            <a:pPr marL="0" indent="0"/>
            <a:r>
              <a:rPr lang="en-GB" altLang="en-US" sz="2800" dirty="0">
                <a:latin typeface="Comic Sans MS" pitchFamily="66" charset="0"/>
              </a:rPr>
              <a:t>                ALWAYS LEARNING		   NERDS</a:t>
            </a:r>
            <a:endParaRPr lang="en-GB" altLang="en-US" sz="2800" dirty="0"/>
          </a:p>
          <a:p>
            <a:endParaRPr lang="en-GB" altLang="en-US" dirty="0"/>
          </a:p>
          <a:p>
            <a:endParaRPr lang="en-GB" altLang="en-US" dirty="0"/>
          </a:p>
          <a:p>
            <a:pPr>
              <a:buFont typeface="Wingdings" pitchFamily="2" charset="2"/>
              <a:buNone/>
            </a:pPr>
            <a:endParaRPr lang="en-GB" altLang="en-US" dirty="0"/>
          </a:p>
        </p:txBody>
      </p:sp>
      <p:pic>
        <p:nvPicPr>
          <p:cNvPr id="82949" name="Picture 5" descr="feat-students-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5" y="2924944"/>
            <a:ext cx="2913937" cy="27363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074" name="Picture 2" descr="http://essentialhealth.com/wp-content/uploads/2012/08/Studying-stud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59" y="2996952"/>
            <a:ext cx="2808313" cy="25922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 name="Picture 2" descr="http://vignette2.wikia.nocookie.net/bigbangtheory/images/3/31/Sheldon.jpg/revision/201108091758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2888940"/>
            <a:ext cx="2430270" cy="28083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73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6" y="1764978"/>
            <a:ext cx="2520280" cy="1200329"/>
          </a:xfrm>
          <a:prstGeom prst="rect">
            <a:avLst/>
          </a:prstGeom>
          <a:noFill/>
          <a:ln>
            <a:solidFill>
              <a:schemeClr val="tx1"/>
            </a:solidFill>
          </a:ln>
        </p:spPr>
        <p:txBody>
          <a:bodyPr wrap="square" rtlCol="0">
            <a:spAutoFit/>
          </a:bodyPr>
          <a:lstStyle/>
          <a:p>
            <a:r>
              <a:rPr lang="en-GB" sz="1200" b="1" dirty="0"/>
              <a:t>Has an IQ of above 150, which would place him amongst the most intelligent 0.1 percent of the world's population. Obtained 12 GCSEs which included an A* in Latin.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436" y="4208106"/>
            <a:ext cx="2304255"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http://www.elasperger.org/wp-content/uploads/2013/10/atkinson-says-goodbye-to-beloved-character-mr-bean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5740" y="4153214"/>
            <a:ext cx="2520278" cy="1927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940152" y="1995810"/>
            <a:ext cx="2520280" cy="738664"/>
          </a:xfrm>
          <a:prstGeom prst="rect">
            <a:avLst/>
          </a:prstGeom>
          <a:noFill/>
          <a:ln>
            <a:solidFill>
              <a:schemeClr val="tx1"/>
            </a:solidFill>
          </a:ln>
        </p:spPr>
        <p:txBody>
          <a:bodyPr wrap="square" rtlCol="0">
            <a:spAutoFit/>
          </a:bodyPr>
          <a:lstStyle/>
          <a:p>
            <a:r>
              <a:rPr lang="en-GB" sz="1400" b="1" dirty="0"/>
              <a:t>Received a degree in Electrical Engineering from Newcastle University</a:t>
            </a:r>
          </a:p>
        </p:txBody>
      </p: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4344362"/>
            <a:ext cx="2448272" cy="1676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635896" y="1781441"/>
            <a:ext cx="1872208" cy="1169551"/>
          </a:xfrm>
          <a:prstGeom prst="rect">
            <a:avLst/>
          </a:prstGeom>
          <a:noFill/>
          <a:ln>
            <a:solidFill>
              <a:schemeClr val="tx1"/>
            </a:solidFill>
          </a:ln>
        </p:spPr>
        <p:txBody>
          <a:bodyPr wrap="square" rtlCol="0">
            <a:spAutoFit/>
          </a:bodyPr>
          <a:lstStyle/>
          <a:p>
            <a:r>
              <a:rPr lang="en-GB" sz="1400" b="1" dirty="0"/>
              <a:t>Got a First Class Degree in Greek and Latin From University College London </a:t>
            </a:r>
          </a:p>
        </p:txBody>
      </p:sp>
      <p:cxnSp>
        <p:nvCxnSpPr>
          <p:cNvPr id="9" name="Straight Arrow Connector 8"/>
          <p:cNvCxnSpPr/>
          <p:nvPr/>
        </p:nvCxnSpPr>
        <p:spPr bwMode="auto">
          <a:xfrm>
            <a:off x="3171136" y="2965307"/>
            <a:ext cx="2769016" cy="118790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Straight Arrow Connector 10"/>
          <p:cNvCxnSpPr/>
          <p:nvPr/>
        </p:nvCxnSpPr>
        <p:spPr bwMode="auto">
          <a:xfrm flipH="1">
            <a:off x="4525879" y="2734474"/>
            <a:ext cx="1414274" cy="134259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flipH="1">
            <a:off x="1959036" y="2950992"/>
            <a:ext cx="1676860" cy="130444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Rectangle 2"/>
          <p:cNvSpPr>
            <a:spLocks noGrp="1" noChangeArrowheads="1"/>
          </p:cNvSpPr>
          <p:nvPr>
            <p:ph type="title"/>
          </p:nvPr>
        </p:nvSpPr>
        <p:spPr>
          <a:xfrm>
            <a:off x="539552" y="577071"/>
            <a:ext cx="7772400" cy="648872"/>
          </a:xfrm>
        </p:spPr>
        <p:txBody>
          <a:bodyPr>
            <a:normAutofit fontScale="90000"/>
          </a:bodyPr>
          <a:lstStyle/>
          <a:p>
            <a:br>
              <a:rPr lang="en-GB" sz="4000" dirty="0"/>
            </a:br>
            <a:r>
              <a:rPr lang="en-GB" sz="4000" dirty="0">
                <a:latin typeface="Comic Sans MS" panose="030F0702030302020204" pitchFamily="66" charset="0"/>
              </a:rPr>
              <a:t>Just Stereotypes</a:t>
            </a:r>
            <a:endParaRPr lang="en-GB" altLang="en-US" sz="4000" dirty="0">
              <a:latin typeface="Comic Sans MS" pitchFamily="66" charset="0"/>
            </a:endParaRPr>
          </a:p>
        </p:txBody>
      </p:sp>
    </p:spTree>
    <p:extLst>
      <p:ext uri="{BB962C8B-B14F-4D97-AF65-F5344CB8AC3E}">
        <p14:creationId xmlns:p14="http://schemas.microsoft.com/office/powerpoint/2010/main" val="44673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48" charset="-128"/>
            <a:cs typeface="ＭＳ Ｐゴシック" pitchFamily="4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48" charset="-128"/>
            <a:cs typeface="ＭＳ Ｐゴシック" pitchFamily="4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4792</TotalTime>
  <Words>871</Words>
  <Application>Microsoft Office PowerPoint</Application>
  <PresentationFormat>On-screen Show (4:3)</PresentationFormat>
  <Paragraphs>159</Paragraphs>
  <Slides>23</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ＭＳ Ｐゴシック</vt:lpstr>
      <vt:lpstr>45 Helvetica Light</vt:lpstr>
      <vt:lpstr>Arial</vt:lpstr>
      <vt:lpstr>Calibri</vt:lpstr>
      <vt:lpstr>Comic Sans MS</vt:lpstr>
      <vt:lpstr>Times New Roman</vt:lpstr>
      <vt:lpstr>Wingdings</vt:lpstr>
      <vt:lpstr>Blank Presentation</vt:lpstr>
      <vt:lpstr>PowerPoint Presentation</vt:lpstr>
      <vt:lpstr>Today’s objectives</vt:lpstr>
      <vt:lpstr>What is University?</vt:lpstr>
      <vt:lpstr>You can study what you want</vt:lpstr>
      <vt:lpstr>You choose when to study (kind of)</vt:lpstr>
      <vt:lpstr>Why go to University?</vt:lpstr>
      <vt:lpstr>What is a typical student?</vt:lpstr>
      <vt:lpstr>PowerPoint Presentation</vt:lpstr>
      <vt:lpstr> Just Stereotypes</vt:lpstr>
      <vt:lpstr>Is it true?</vt:lpstr>
      <vt:lpstr>Student Life: Clubs &amp; Societies </vt:lpstr>
      <vt:lpstr>   Where will you live?  </vt:lpstr>
      <vt:lpstr>Student Life: Accommodation</vt:lpstr>
      <vt:lpstr>Student Life:  Travel</vt:lpstr>
      <vt:lpstr> </vt:lpstr>
      <vt:lpstr>University of Liverpool True or False?</vt:lpstr>
      <vt:lpstr>PowerPoint Presentation</vt:lpstr>
      <vt:lpstr>“Facilitating” Subjects</vt:lpstr>
      <vt:lpstr>PowerPoint Presentation</vt:lpstr>
      <vt:lpstr>How much could you earn?</vt:lpstr>
      <vt:lpstr>Where can I go with my degree? </vt:lpstr>
      <vt:lpstr>PowerPoint Presentation</vt:lpstr>
      <vt:lpstr>summary</vt:lpstr>
    </vt:vector>
  </TitlesOfParts>
  <Company>Krusty Morris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Krusty Morris</dc:creator>
  <cp:lastModifiedBy>Brandon Skerritt</cp:lastModifiedBy>
  <cp:revision>311</cp:revision>
  <cp:lastPrinted>2016-01-15T09:23:39Z</cp:lastPrinted>
  <dcterms:created xsi:type="dcterms:W3CDTF">2012-11-30T11:54:41Z</dcterms:created>
  <dcterms:modified xsi:type="dcterms:W3CDTF">2018-01-29T11:55:17Z</dcterms:modified>
</cp:coreProperties>
</file>